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8"/>
  </p:notesMasterIdLst>
  <p:sldIdLst>
    <p:sldId id="256" r:id="rId2"/>
    <p:sldId id="257" r:id="rId3"/>
    <p:sldId id="270" r:id="rId4"/>
    <p:sldId id="272" r:id="rId5"/>
    <p:sldId id="276" r:id="rId6"/>
    <p:sldId id="274" r:id="rId7"/>
    <p:sldId id="280" r:id="rId8"/>
    <p:sldId id="334" r:id="rId9"/>
    <p:sldId id="335" r:id="rId10"/>
    <p:sldId id="336" r:id="rId11"/>
    <p:sldId id="258" r:id="rId12"/>
    <p:sldId id="278" r:id="rId13"/>
    <p:sldId id="259" r:id="rId14"/>
    <p:sldId id="261" r:id="rId15"/>
    <p:sldId id="282" r:id="rId16"/>
    <p:sldId id="262" r:id="rId17"/>
    <p:sldId id="293" r:id="rId18"/>
    <p:sldId id="283" r:id="rId19"/>
    <p:sldId id="284" r:id="rId20"/>
    <p:sldId id="286" r:id="rId21"/>
    <p:sldId id="288" r:id="rId22"/>
    <p:sldId id="346" r:id="rId23"/>
    <p:sldId id="295" r:id="rId24"/>
    <p:sldId id="298" r:id="rId25"/>
    <p:sldId id="302" r:id="rId26"/>
    <p:sldId id="333" r:id="rId27"/>
    <p:sldId id="304" r:id="rId28"/>
    <p:sldId id="305" r:id="rId29"/>
    <p:sldId id="307" r:id="rId30"/>
    <p:sldId id="309" r:id="rId31"/>
    <p:sldId id="311" r:id="rId32"/>
    <p:sldId id="313" r:id="rId33"/>
    <p:sldId id="315" r:id="rId34"/>
    <p:sldId id="351" r:id="rId35"/>
    <p:sldId id="322" r:id="rId36"/>
    <p:sldId id="324" r:id="rId37"/>
    <p:sldId id="326" r:id="rId38"/>
    <p:sldId id="328" r:id="rId39"/>
    <p:sldId id="320" r:id="rId40"/>
    <p:sldId id="337" r:id="rId41"/>
    <p:sldId id="331" r:id="rId42"/>
    <p:sldId id="338" r:id="rId43"/>
    <p:sldId id="339" r:id="rId44"/>
    <p:sldId id="341" r:id="rId45"/>
    <p:sldId id="342" r:id="rId46"/>
    <p:sldId id="32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890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A0F6-818C-4767-A73D-DCDD480B0EA2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7C87C-F244-413F-8DDF-43CDC2D15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E7A62-E22D-4537-986E-DEE6F0EA1987}" type="slidenum">
              <a:rPr lang="en-US"/>
              <a:pPr/>
              <a:t>4</a:t>
            </a:fld>
            <a:endParaRPr lang="en-US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9685AA2-84A7-47A6-AB4D-BEDE8BF93BF0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5CB83-2FB9-4EA0-8295-461D4B23C0FA}" type="slidenum">
              <a:rPr lang="en-US"/>
              <a:pPr/>
              <a:t>46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8025"/>
            <a:ext cx="4535488" cy="3402013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322763"/>
            <a:ext cx="5019675" cy="41100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AB68F-16FF-4ABE-ADB6-AAC3856EBB1C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C7D63BD-7B84-4721-A00C-59280B4356A3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27477-2A1A-4989-B972-AF512C89FEAC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B4CDCE-D469-462D-A0FE-A2175C4EECE6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A997A-2123-4B9A-AF26-ECC4E564E4DB}" type="slidenum">
              <a:rPr lang="en-US"/>
              <a:pPr/>
              <a:t>26</a:t>
            </a:fld>
            <a:endParaRPr lang="en-US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6EA6ADF-46A5-486D-9531-2800580C24B5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B5513-D8A4-4BA7-8E96-4B817F63CE14}" type="slidenum">
              <a:rPr lang="en-US"/>
              <a:pPr/>
              <a:t>29</a:t>
            </a:fld>
            <a:endParaRPr lang="en-US"/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8B13639-4C62-436C-B159-46AD1943C5B2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D44C8-651F-4757-8794-E0D829FEF1D6}" type="slidenum">
              <a:rPr lang="en-US"/>
              <a:pPr/>
              <a:t>31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588F6AE-3C0C-4FA8-9165-69282C851CC5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C87C-F244-413F-8DDF-43CDC2D1545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8469C-E86C-4D11-BC19-631EC118DFFD}" type="slidenum">
              <a:rPr lang="en-US"/>
              <a:pPr/>
              <a:t>36</a:t>
            </a:fld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54864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57200" eaLnBrk="1" hangingPunct="1">
              <a:buClr>
                <a:srgbClr val="000000"/>
              </a:buClr>
              <a:buSzPct val="100000"/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1CACB87-D482-4DD9-BA2C-B0CA98EE026B}" type="slidenum">
              <a:rPr lang="en-GB" sz="1200">
                <a:solidFill>
                  <a:srgbClr val="B80000"/>
                </a:solidFill>
                <a:latin typeface="Calibri" pitchFamily="32" charset="0"/>
                <a:ea typeface="Arial Unicode MS" pitchFamily="34" charset="-128"/>
                <a:cs typeface="Arial Unicode MS" pitchFamily="34" charset="-128"/>
              </a:rPr>
              <a:pPr algn="r" defTabSz="457200" eaLnBrk="1" hangingPunct="1">
                <a:buClr>
                  <a:srgbClr val="000000"/>
                </a:buClr>
                <a:buSzPct val="100000"/>
                <a:buFont typeface="Calibri" pitchFamily="32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36</a:t>
            </a:fld>
            <a:endParaRPr lang="en-GB" sz="1200">
              <a:solidFill>
                <a:srgbClr val="B80000"/>
              </a:solidFill>
              <a:latin typeface="Calibri" pitchFamily="3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7C87C-F244-413F-8DDF-43CDC2D1545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622184-3F5B-427C-8B4B-C840654FE2E4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46479-9E3D-42D9-BD53-8D4ECA016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Comic Sans MS" pitchFamily="66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7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44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5.png"/><Relationship Id="rId5" Type="http://schemas.openxmlformats.org/officeDocument/2006/relationships/image" Target="../media/image50.png"/><Relationship Id="rId15" Type="http://schemas.openxmlformats.org/officeDocument/2006/relationships/image" Target="../media/image57.png"/><Relationship Id="rId10" Type="http://schemas.openxmlformats.org/officeDocument/2006/relationships/image" Target="../media/image54.png"/><Relationship Id="rId4" Type="http://schemas.openxmlformats.org/officeDocument/2006/relationships/image" Target="../media/image49.png"/><Relationship Id="rId9" Type="http://schemas.openxmlformats.org/officeDocument/2006/relationships/image" Target="../media/image38.png"/><Relationship Id="rId14" Type="http://schemas.openxmlformats.org/officeDocument/2006/relationships/image" Target="../media/image5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4.jpe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.in/imgres?imgurl=http://www.endotext.org/female/female4/figures/figure4.jpg&amp;imgrefurl=http://www.endotext.org/female/female4/index.html&amp;h=375&amp;w=550&amp;sz=13&amp;hl=en&amp;start=30&amp;tbnid=cB9zjCKCJsYE1M:&amp;tbnh=91&amp;tbnw=133&amp;prev=/images?q=PCOS&amp;start=20&amp;gbv=2&amp;ndsp=20&amp;svnum=10&amp;hl=en&amp;sa=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.in/imgres?imgurl=http://www.ivf-infertility.com/images/polycystic_ovary.jpg&amp;imgrefurl=http://www.ivf-infertility.com/infertility/pcos.php&amp;h=297&amp;w=323&amp;sz=15&amp;hl=en&amp;start=7&amp;tbnid=MXdQfiKIH2Bf4M:&amp;tbnh=109&amp;tbnw=118&amp;prev=/images?q=PCOS&amp;gbv=2&amp;svnum=10&amp;hl=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OVULATION INDUCTION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696" cy="2438400"/>
          </a:xfrm>
        </p:spPr>
        <p:txBody>
          <a:bodyPr/>
          <a:lstStyle/>
          <a:p>
            <a:r>
              <a:rPr lang="en-US" dirty="0" err="1" smtClean="0"/>
              <a:t>Dr.Anitha</a:t>
            </a:r>
            <a:r>
              <a:rPr lang="en-US" dirty="0" smtClean="0"/>
              <a:t>. M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S A T Hospital</a:t>
            </a:r>
          </a:p>
          <a:p>
            <a:r>
              <a:rPr lang="en-US" dirty="0" smtClean="0"/>
              <a:t>Trivandrum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obese women with a BMI &gt; 35 kg/m2 , seeking pregnancy should be denied any form of fertility treatment , until limited- at least  5 -10 % weight reduction has been achieved. </a:t>
            </a:r>
          </a:p>
          <a:p>
            <a:r>
              <a:rPr lang="en-US" dirty="0" smtClean="0"/>
              <a:t>Stop smoking – depletes follicles.</a:t>
            </a:r>
          </a:p>
          <a:p>
            <a:r>
              <a:rPr lang="en-US" dirty="0" smtClean="0"/>
              <a:t>Diet restriction – reduction of </a:t>
            </a:r>
            <a:r>
              <a:rPr lang="en-US" dirty="0" err="1" smtClean="0"/>
              <a:t>glycaemic</a:t>
            </a:r>
            <a:r>
              <a:rPr lang="en-US" dirty="0" smtClean="0"/>
              <a:t> load</a:t>
            </a:r>
          </a:p>
          <a:p>
            <a:r>
              <a:rPr lang="en-US" dirty="0" smtClean="0"/>
              <a:t>Exercise.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Mechanism </a:t>
            </a:r>
            <a:r>
              <a:rPr lang="en-US" dirty="0" smtClean="0">
                <a:solidFill>
                  <a:srgbClr val="FFFF00"/>
                </a:solidFill>
              </a:rPr>
              <a:t>of Ovarian Stimulation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Pharmacological agents. 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Moderate and manipulate endogenous  </a:t>
            </a:r>
            <a:r>
              <a:rPr lang="en-US" dirty="0" err="1" smtClean="0"/>
              <a:t>gonadotropins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Oral agents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sz="2400" dirty="0" smtClean="0"/>
              <a:t>Selective </a:t>
            </a:r>
            <a:r>
              <a:rPr lang="en-US" sz="2400" dirty="0" err="1" smtClean="0"/>
              <a:t>Oestrogen</a:t>
            </a:r>
            <a:r>
              <a:rPr lang="en-US" sz="2400" dirty="0" smtClean="0"/>
              <a:t> receptor modulators –SERMS.</a:t>
            </a:r>
          </a:p>
          <a:p>
            <a:pPr lvl="3"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Clomiphene</a:t>
            </a:r>
            <a:r>
              <a:rPr lang="en-US" sz="2400" dirty="0" smtClean="0">
                <a:solidFill>
                  <a:srgbClr val="00B050"/>
                </a:solidFill>
              </a:rPr>
              <a:t> citrate,  </a:t>
            </a:r>
            <a:r>
              <a:rPr lang="en-US" sz="2400" dirty="0" err="1" smtClean="0">
                <a:solidFill>
                  <a:srgbClr val="00B050"/>
                </a:solidFill>
              </a:rPr>
              <a:t>Tamoxifen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</a:p>
          <a:p>
            <a:pPr lvl="3"/>
            <a:endParaRPr lang="en-US" sz="2400" dirty="0" smtClean="0"/>
          </a:p>
          <a:p>
            <a:pPr lvl="2"/>
            <a:r>
              <a:rPr lang="en-US" sz="2400" dirty="0" smtClean="0"/>
              <a:t>Modulate </a:t>
            </a:r>
            <a:r>
              <a:rPr lang="en-US" sz="2400" dirty="0" err="1" smtClean="0"/>
              <a:t>oestrogen</a:t>
            </a:r>
            <a:r>
              <a:rPr lang="en-US" sz="2400" dirty="0" smtClean="0"/>
              <a:t> production – </a:t>
            </a:r>
            <a:r>
              <a:rPr lang="en-US" sz="2400" dirty="0" err="1" smtClean="0"/>
              <a:t>Aromatase</a:t>
            </a:r>
            <a:r>
              <a:rPr lang="en-US" sz="2400" dirty="0" smtClean="0"/>
              <a:t> inhibitors.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Letrozole</a:t>
            </a:r>
            <a:r>
              <a:rPr lang="en-US" sz="2400" dirty="0" smtClean="0">
                <a:solidFill>
                  <a:srgbClr val="00B050"/>
                </a:solidFill>
              </a:rPr>
              <a:t> , </a:t>
            </a:r>
            <a:r>
              <a:rPr lang="en-US" sz="2400" dirty="0" err="1" smtClean="0">
                <a:solidFill>
                  <a:srgbClr val="00B050"/>
                </a:solidFill>
              </a:rPr>
              <a:t>Anastrazole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</a:p>
          <a:p>
            <a:pPr lvl="3"/>
            <a:endParaRPr lang="en-US" sz="2400" dirty="0" smtClean="0"/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Injectables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lvl="2">
              <a:buNone/>
            </a:pPr>
            <a:r>
              <a:rPr lang="en-US" sz="2400" dirty="0" err="1" smtClean="0"/>
              <a:t>Gonadotropins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4800" y="2057400"/>
            <a:ext cx="8839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>
                <a:solidFill>
                  <a:srgbClr val="99CCFF"/>
                </a:solidFill>
                <a:latin typeface="Comic Sans MS" pitchFamily="66" charset="0"/>
              </a:rPr>
              <a:t>First line drug for most anovulatory or oligo-ovulatory infertile women with adequate estrogen (WHO type II esp PCOS)</a:t>
            </a:r>
          </a:p>
          <a:p>
            <a:r>
              <a:rPr lang="en-GB" sz="3200">
                <a:solidFill>
                  <a:srgbClr val="99CCFF"/>
                </a:solidFill>
                <a:latin typeface="Comic Sans MS" pitchFamily="66" charset="0"/>
              </a:rPr>
              <a:t>and a positive progesterone challenge test</a:t>
            </a:r>
            <a:endParaRPr lang="en-US" sz="3200">
              <a:solidFill>
                <a:srgbClr val="99CCFF"/>
              </a:solidFill>
              <a:latin typeface="Comic Sans MS" pitchFamily="66" charset="0"/>
            </a:endParaRPr>
          </a:p>
          <a:p>
            <a:endParaRPr lang="en-GB" sz="320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3200">
                <a:solidFill>
                  <a:schemeClr val="bg1"/>
                </a:solidFill>
                <a:latin typeface="Comic Sans MS" pitchFamily="66" charset="0"/>
              </a:rPr>
              <a:t>Not for women with low E levels (WHO type I and III women) </a:t>
            </a:r>
          </a:p>
          <a:p>
            <a:endParaRPr lang="en-GB" sz="3200">
              <a:solidFill>
                <a:schemeClr val="bg1"/>
              </a:solidFill>
              <a:latin typeface="Comic Sans MS" pitchFamily="66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0" y="4572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Clomiphene citrate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Clomiphene</a:t>
            </a:r>
            <a:r>
              <a:rPr lang="en-US" dirty="0" smtClean="0"/>
              <a:t> Citrate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Greenblatt</a:t>
            </a:r>
            <a:r>
              <a:rPr lang="en-US" dirty="0" smtClean="0"/>
              <a:t> in 1962.</a:t>
            </a:r>
          </a:p>
          <a:p>
            <a:r>
              <a:rPr lang="en-US" dirty="0" smtClean="0"/>
              <a:t>Long half life  5-21 days.</a:t>
            </a:r>
          </a:p>
          <a:p>
            <a:r>
              <a:rPr lang="en-US" dirty="0" smtClean="0"/>
              <a:t>Stored in body fats.</a:t>
            </a:r>
          </a:p>
          <a:p>
            <a:r>
              <a:rPr lang="en-US" dirty="0" smtClean="0"/>
              <a:t>Estrogen agonist and antagonist –SERM.</a:t>
            </a:r>
          </a:p>
          <a:p>
            <a:r>
              <a:rPr lang="en-US" dirty="0" smtClean="0"/>
              <a:t>Agonist properties manifest only when endogenous </a:t>
            </a:r>
            <a:r>
              <a:rPr lang="en-US" dirty="0" err="1" smtClean="0"/>
              <a:t>oestrogen</a:t>
            </a:r>
            <a:r>
              <a:rPr lang="en-US" dirty="0" smtClean="0"/>
              <a:t> levels are very low.</a:t>
            </a:r>
          </a:p>
          <a:p>
            <a:r>
              <a:rPr lang="en-US" dirty="0" err="1" smtClean="0"/>
              <a:t>Racemic</a:t>
            </a:r>
            <a:r>
              <a:rPr lang="en-US" dirty="0" smtClean="0"/>
              <a:t> mix of </a:t>
            </a:r>
            <a:r>
              <a:rPr lang="en-US" dirty="0" err="1" smtClean="0"/>
              <a:t>enclomiphene</a:t>
            </a:r>
            <a:r>
              <a:rPr lang="en-US" dirty="0" smtClean="0"/>
              <a:t> and </a:t>
            </a:r>
            <a:r>
              <a:rPr lang="en-US" dirty="0" err="1" smtClean="0"/>
              <a:t>Zuclomiphene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Enclomiphene</a:t>
            </a:r>
            <a:r>
              <a:rPr lang="en-US" dirty="0" smtClean="0"/>
              <a:t> more potent </a:t>
            </a:r>
            <a:r>
              <a:rPr lang="en-US" dirty="0" err="1" smtClean="0"/>
              <a:t>antioestrogenic</a:t>
            </a:r>
            <a:endParaRPr lang="en-US" dirty="0" smtClean="0"/>
          </a:p>
          <a:p>
            <a:r>
              <a:rPr lang="en-US" dirty="0" smtClean="0"/>
              <a:t>Responsible for the ovulation stimulation</a:t>
            </a:r>
          </a:p>
          <a:p>
            <a:r>
              <a:rPr lang="en-US" dirty="0" smtClean="0"/>
              <a:t>Half life of few days.</a:t>
            </a:r>
          </a:p>
          <a:p>
            <a:r>
              <a:rPr lang="en-US" dirty="0" err="1" smtClean="0"/>
              <a:t>Zuclomiphene</a:t>
            </a:r>
            <a:r>
              <a:rPr lang="en-US" dirty="0" smtClean="0"/>
              <a:t> cleared more slowly.</a:t>
            </a:r>
          </a:p>
          <a:p>
            <a:r>
              <a:rPr lang="en-US" dirty="0" smtClean="0"/>
              <a:t>Responsible for the peripheral action.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0"/>
            <a:ext cx="8374063" cy="1058863"/>
            <a:chOff x="200" y="77"/>
            <a:chExt cx="5275" cy="667"/>
          </a:xfrm>
        </p:grpSpPr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0" y="1828800"/>
            <a:ext cx="1657350" cy="625475"/>
            <a:chOff x="1236" y="1018"/>
            <a:chExt cx="1044" cy="394"/>
          </a:xfrm>
        </p:grpSpPr>
        <p:pic>
          <p:nvPicPr>
            <p:cNvPr id="9224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36" y="1018"/>
              <a:ext cx="1045" cy="3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289" y="1070"/>
              <a:ext cx="939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Hypothalamus Pituitary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172200" y="1219200"/>
            <a:ext cx="2374900" cy="644525"/>
            <a:chOff x="2235" y="783"/>
            <a:chExt cx="1496" cy="406"/>
          </a:xfrm>
        </p:grpSpPr>
        <p:pic>
          <p:nvPicPr>
            <p:cNvPr id="9227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5" y="783"/>
              <a:ext cx="1497" cy="4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295" y="843"/>
              <a:ext cx="138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2C3036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2C3036"/>
                  </a:solidFill>
                  <a:ea typeface="Arial Unicode MS" pitchFamily="34" charset="-128"/>
                  <a:cs typeface="Arial" charset="0"/>
                </a:rPr>
                <a:t>CC binds to ER and depletes receptor concentrations</a:t>
              </a:r>
            </a:p>
          </p:txBody>
        </p:sp>
      </p:grp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867400" y="2667000"/>
            <a:ext cx="20939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estrogen –ve feedback interrupted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057400" y="4648200"/>
            <a:ext cx="2649538" cy="449263"/>
            <a:chOff x="526" y="2258"/>
            <a:chExt cx="1669" cy="283"/>
          </a:xfrm>
        </p:grpSpPr>
        <p:pic>
          <p:nvPicPr>
            <p:cNvPr id="9231" name="Picture 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6" y="2258"/>
              <a:ext cx="1670" cy="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580" y="2312"/>
              <a:ext cx="1561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More smaller follicles are rescued</a:t>
              </a:r>
            </a:p>
          </p:txBody>
        </p:sp>
      </p:grp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524000" y="3124200"/>
            <a:ext cx="2093913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FSH stimulation </a:t>
            </a:r>
            <a:r>
              <a:rPr lang="en-GB" sz="1200" u="sng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continues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438400" y="5867400"/>
            <a:ext cx="2082800" cy="449263"/>
            <a:chOff x="680" y="2853"/>
            <a:chExt cx="1312" cy="283"/>
          </a:xfrm>
        </p:grpSpPr>
        <p:pic>
          <p:nvPicPr>
            <p:cNvPr id="9235" name="Picture 1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0" y="2853"/>
              <a:ext cx="1313" cy="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733" y="2908"/>
              <a:ext cx="1208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Multiple follicles develop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8458200" y="1295400"/>
            <a:ext cx="492125" cy="487363"/>
            <a:chOff x="2124" y="660"/>
            <a:chExt cx="310" cy="307"/>
          </a:xfrm>
        </p:grpSpPr>
        <p:pic>
          <p:nvPicPr>
            <p:cNvPr id="9238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24" y="660"/>
              <a:ext cx="311" cy="3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2208" y="743"/>
              <a:ext cx="142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696200" y="2819400"/>
            <a:ext cx="485775" cy="487363"/>
            <a:chOff x="2216" y="1263"/>
            <a:chExt cx="306" cy="307"/>
          </a:xfrm>
        </p:grpSpPr>
        <p:pic>
          <p:nvPicPr>
            <p:cNvPr id="9241" name="Picture 2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16" y="1263"/>
              <a:ext cx="307" cy="3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2298" y="1346"/>
              <a:ext cx="142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1143000" y="3124200"/>
            <a:ext cx="485775" cy="485775"/>
            <a:chOff x="27" y="1129"/>
            <a:chExt cx="306" cy="306"/>
          </a:xfrm>
        </p:grpSpPr>
        <p:pic>
          <p:nvPicPr>
            <p:cNvPr id="9244" name="Picture 2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" y="1129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109" y="1211"/>
              <a:ext cx="141" cy="1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1524000" y="4724400"/>
            <a:ext cx="485775" cy="485775"/>
            <a:chOff x="365" y="2243"/>
            <a:chExt cx="306" cy="306"/>
          </a:xfrm>
        </p:grpSpPr>
        <p:pic>
          <p:nvPicPr>
            <p:cNvPr id="9247" name="Picture 3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5" y="2243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447" y="2325"/>
              <a:ext cx="141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1981200" y="5943600"/>
            <a:ext cx="485775" cy="485775"/>
            <a:chOff x="507" y="2830"/>
            <a:chExt cx="306" cy="306"/>
          </a:xfrm>
        </p:grpSpPr>
        <p:pic>
          <p:nvPicPr>
            <p:cNvPr id="9250" name="Picture 3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7" y="2830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591" y="2914"/>
              <a:ext cx="141" cy="1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5</a:t>
              </a:r>
            </a:p>
          </p:txBody>
        </p:sp>
      </p:grpSp>
      <p:pic>
        <p:nvPicPr>
          <p:cNvPr id="9252" name="Picture 3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3657600"/>
            <a:ext cx="533400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3" name="Picture 3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3657600"/>
            <a:ext cx="419100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4" name="Picture 3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3733800"/>
            <a:ext cx="2984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5" name="Picture 3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05200" y="4038600"/>
            <a:ext cx="29686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81400" y="4191000"/>
            <a:ext cx="29686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4038600"/>
            <a:ext cx="492125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58" name="Picture 4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3276600"/>
            <a:ext cx="855663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59" name="AutoShape 43"/>
          <p:cNvSpPr>
            <a:spLocks/>
          </p:cNvSpPr>
          <p:nvPr/>
        </p:nvSpPr>
        <p:spPr bwMode="auto">
          <a:xfrm rot="19020000">
            <a:off x="3078163" y="1446213"/>
            <a:ext cx="1366837" cy="1506537"/>
          </a:xfrm>
          <a:custGeom>
            <a:avLst/>
            <a:gdLst>
              <a:gd name="T0" fmla="*/ 630664 w 1366221"/>
              <a:gd name="T1" fmla="*/ 2223 h 1506070"/>
              <a:gd name="T2" fmla="*/ 683111 w 1366221"/>
              <a:gd name="T3" fmla="*/ 753035 h 1506070"/>
              <a:gd name="T4" fmla="*/ 1013982 w 1366221"/>
              <a:gd name="T5" fmla="*/ 94228 h 1506070"/>
              <a:gd name="T6" fmla="*/ 630664 w 1366221"/>
              <a:gd name="T7" fmla="*/ 0 h 1506070"/>
              <a:gd name="T8" fmla="*/ 1013982 w 1366221"/>
              <a:gd name="T9" fmla="*/ 94228 h 150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366221" h="1506070" stroke="0">
                <a:moveTo>
                  <a:pt x="630664" y="2223"/>
                </a:moveTo>
                <a:lnTo>
                  <a:pt x="630663" y="2222"/>
                </a:lnTo>
                <a:cubicBezTo>
                  <a:pt x="648114" y="741"/>
                  <a:pt x="665609" y="-1"/>
                  <a:pt x="683111" y="0"/>
                </a:cubicBezTo>
                <a:cubicBezTo>
                  <a:pt x="798862" y="0"/>
                  <a:pt x="912714" y="32423"/>
                  <a:pt x="1013982" y="94227"/>
                </a:cubicBezTo>
                <a:lnTo>
                  <a:pt x="683111" y="753035"/>
                </a:lnTo>
                <a:close/>
              </a:path>
              <a:path w="1366221" h="1506070" fill="none">
                <a:moveTo>
                  <a:pt x="630664" y="2223"/>
                </a:moveTo>
                <a:lnTo>
                  <a:pt x="630663" y="2222"/>
                </a:lnTo>
                <a:cubicBezTo>
                  <a:pt x="648114" y="741"/>
                  <a:pt x="665609" y="-1"/>
                  <a:pt x="683111" y="0"/>
                </a:cubicBezTo>
                <a:cubicBezTo>
                  <a:pt x="798862" y="0"/>
                  <a:pt x="912714" y="32423"/>
                  <a:pt x="1013982" y="94227"/>
                </a:cubicBezTo>
              </a:path>
            </a:pathLst>
          </a:custGeom>
          <a:noFill/>
          <a:ln w="38160">
            <a:solidFill>
              <a:srgbClr val="002060"/>
            </a:solidFill>
            <a:miter lim="800000"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3550915" y="5105400"/>
            <a:ext cx="45719" cy="762000"/>
          </a:xfrm>
          <a:prstGeom prst="line">
            <a:avLst/>
          </a:prstGeom>
          <a:noFill/>
          <a:ln w="38160">
            <a:solidFill>
              <a:srgbClr val="3668C4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 flipH="1" flipV="1">
            <a:off x="5486400" y="2743200"/>
            <a:ext cx="685800" cy="685800"/>
          </a:xfrm>
          <a:prstGeom prst="line">
            <a:avLst/>
          </a:prstGeom>
          <a:noFill/>
          <a:ln w="38160">
            <a:solidFill>
              <a:srgbClr val="3668C4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3810000" y="2971800"/>
            <a:ext cx="12700" cy="539750"/>
          </a:xfrm>
          <a:prstGeom prst="line">
            <a:avLst/>
          </a:prstGeom>
          <a:noFill/>
          <a:ln w="38160">
            <a:solidFill>
              <a:srgbClr val="3668C4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 flipH="1">
            <a:off x="5715000" y="1752600"/>
            <a:ext cx="457200" cy="228600"/>
          </a:xfrm>
          <a:prstGeom prst="line">
            <a:avLst/>
          </a:prstGeom>
          <a:noFill/>
          <a:ln w="38160">
            <a:solidFill>
              <a:srgbClr val="3668C4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600200" y="243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Binds to estrogen receptors.</a:t>
            </a:r>
          </a:p>
          <a:p>
            <a:r>
              <a:rPr lang="en-US" dirty="0" smtClean="0"/>
              <a:t>Bindings lasts </a:t>
            </a:r>
            <a:r>
              <a:rPr lang="en-US" dirty="0" err="1" smtClean="0"/>
              <a:t>upto</a:t>
            </a:r>
            <a:r>
              <a:rPr lang="en-US" dirty="0" smtClean="0"/>
              <a:t> weeks.</a:t>
            </a:r>
          </a:p>
          <a:p>
            <a:r>
              <a:rPr lang="en-US" dirty="0" smtClean="0"/>
              <a:t>Depletes estrogen receptors.</a:t>
            </a:r>
          </a:p>
          <a:p>
            <a:r>
              <a:rPr lang="en-US" dirty="0" smtClean="0"/>
              <a:t>Main site is hypothalamus, also the pituitary.</a:t>
            </a:r>
          </a:p>
          <a:p>
            <a:r>
              <a:rPr lang="en-US" dirty="0" smtClean="0"/>
              <a:t>ER depletion interpreted as low levels.</a:t>
            </a:r>
          </a:p>
          <a:p>
            <a:r>
              <a:rPr lang="en-US" dirty="0" smtClean="0"/>
              <a:t>Reduced negative feed back.</a:t>
            </a:r>
          </a:p>
          <a:p>
            <a:r>
              <a:rPr lang="en-US" dirty="0" err="1" smtClean="0"/>
              <a:t>GnRH</a:t>
            </a:r>
            <a:r>
              <a:rPr lang="en-US" dirty="0" smtClean="0"/>
              <a:t> ↑, FSH /LH ↑</a:t>
            </a:r>
          </a:p>
          <a:p>
            <a:r>
              <a:rPr lang="en-US" dirty="0" smtClean="0"/>
              <a:t>So intact HT-Pituitary axis &amp; endogenous E must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" y="2133600"/>
            <a:ext cx="8915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kumimoji="1" lang="en-GB" sz="2800" b="1" dirty="0">
                <a:solidFill>
                  <a:srgbClr val="00FF00"/>
                </a:solidFill>
                <a:latin typeface="Comic Sans MS" pitchFamily="66" charset="0"/>
              </a:rPr>
              <a:t>CC has a long half-life of days </a:t>
            </a:r>
            <a:r>
              <a:rPr kumimoji="1" lang="en-GB" sz="2800" b="1" dirty="0" err="1">
                <a:solidFill>
                  <a:srgbClr val="00FF00"/>
                </a:solidFill>
                <a:latin typeface="Comic Sans MS" pitchFamily="66" charset="0"/>
              </a:rPr>
              <a:t>upto</a:t>
            </a:r>
            <a:r>
              <a:rPr kumimoji="1" lang="en-GB" sz="2800" b="1" dirty="0">
                <a:solidFill>
                  <a:srgbClr val="00FF00"/>
                </a:solidFill>
                <a:latin typeface="Comic Sans MS" pitchFamily="66" charset="0"/>
              </a:rPr>
              <a:t> 7 weeks.</a:t>
            </a:r>
            <a:r>
              <a:rPr kumimoji="1" lang="en-GB" sz="2800" dirty="0">
                <a:solidFill>
                  <a:srgbClr val="00FF00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kumimoji="1" lang="en-GB" sz="2800" b="1" dirty="0">
                <a:solidFill>
                  <a:srgbClr val="00FF00"/>
                </a:solidFill>
                <a:latin typeface="Comic Sans MS" pitchFamily="66" charset="0"/>
              </a:rPr>
              <a:t>Prolonged ER depletion</a:t>
            </a:r>
            <a:r>
              <a:rPr kumimoji="1" lang="en-GB" sz="28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kumimoji="1" lang="en-GB" sz="2800" b="1" dirty="0">
                <a:solidFill>
                  <a:srgbClr val="99CCFF"/>
                </a:solidFill>
                <a:latin typeface="Comic Sans MS" pitchFamily="66" charset="0"/>
              </a:rPr>
              <a:t>This results in prolonged increase of  FSH </a:t>
            </a:r>
            <a:r>
              <a:rPr kumimoji="1" lang="en-GB" sz="2800" b="1" dirty="0" err="1">
                <a:solidFill>
                  <a:srgbClr val="99CCFF"/>
                </a:solidFill>
                <a:latin typeface="Comic Sans MS" pitchFamily="66" charset="0"/>
              </a:rPr>
              <a:t>Supraphysiological</a:t>
            </a:r>
            <a:r>
              <a:rPr kumimoji="1" lang="en-GB" sz="2800" b="1" dirty="0">
                <a:solidFill>
                  <a:srgbClr val="99CCFF"/>
                </a:solidFill>
                <a:latin typeface="Comic Sans MS" pitchFamily="66" charset="0"/>
              </a:rPr>
              <a:t> levels of E </a:t>
            </a:r>
          </a:p>
          <a:p>
            <a:r>
              <a:rPr kumimoji="1" lang="en-GB" sz="2800" b="1" dirty="0">
                <a:solidFill>
                  <a:srgbClr val="99CCFF"/>
                </a:solidFill>
                <a:latin typeface="Comic Sans MS" pitchFamily="66" charset="0"/>
              </a:rPr>
              <a:t>All this causes the </a:t>
            </a:r>
            <a:r>
              <a:rPr kumimoji="1" lang="en-GB" sz="2800" b="1" dirty="0" err="1">
                <a:solidFill>
                  <a:srgbClr val="99CCFF"/>
                </a:solidFill>
                <a:latin typeface="Comic Sans MS" pitchFamily="66" charset="0"/>
              </a:rPr>
              <a:t>antiestrogenic</a:t>
            </a:r>
            <a:r>
              <a:rPr kumimoji="1" lang="en-GB" sz="2800" b="1" dirty="0">
                <a:solidFill>
                  <a:srgbClr val="99CCFF"/>
                </a:solidFill>
                <a:latin typeface="Comic Sans MS" pitchFamily="66" charset="0"/>
              </a:rPr>
              <a:t> effects in the </a:t>
            </a:r>
            <a:r>
              <a:rPr kumimoji="1" lang="en-GB" sz="2800" b="1" dirty="0" err="1">
                <a:solidFill>
                  <a:srgbClr val="99CCFF"/>
                </a:solidFill>
                <a:latin typeface="Comic Sans MS" pitchFamily="66" charset="0"/>
              </a:rPr>
              <a:t>endometrium</a:t>
            </a:r>
            <a:endParaRPr kumimoji="1" lang="en-GB" sz="2800" b="1" dirty="0">
              <a:solidFill>
                <a:srgbClr val="99CCFF"/>
              </a:solidFill>
              <a:latin typeface="Comic Sans MS" pitchFamily="66" charset="0"/>
            </a:endParaRPr>
          </a:p>
          <a:p>
            <a:r>
              <a:rPr kumimoji="1" lang="en-GB" sz="2800" b="1" dirty="0">
                <a:solidFill>
                  <a:srgbClr val="99CCFF"/>
                </a:solidFill>
                <a:latin typeface="Comic Sans MS" pitchFamily="66" charset="0"/>
              </a:rPr>
              <a:t>Extension of the FSH window leads to multiple ovulation and increased multiple pregnancy</a:t>
            </a:r>
            <a:r>
              <a:rPr kumimoji="1" lang="en-GB" sz="28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endParaRPr kumimoji="1" lang="en-GB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kumimoji="1" lang="en-GB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28600" y="685800"/>
            <a:ext cx="891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latin typeface="Comic Sans MS" pitchFamily="66" charset="0"/>
              </a:rPr>
              <a:t>Why the 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peripheral </a:t>
            </a:r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antiestrogenic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latin typeface="Comic Sans MS" pitchFamily="66" charset="0"/>
              </a:rPr>
              <a:t>effects?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50 mg daily D 2 – D 5.</a:t>
            </a:r>
          </a:p>
          <a:p>
            <a:r>
              <a:rPr lang="en-US" dirty="0" smtClean="0"/>
              <a:t>Increments of 50 mg.</a:t>
            </a:r>
          </a:p>
          <a:p>
            <a:r>
              <a:rPr lang="en-US" dirty="0" smtClean="0"/>
              <a:t>Dose ranging from 50 – 250 mg/day.</a:t>
            </a:r>
          </a:p>
          <a:p>
            <a:r>
              <a:rPr lang="en-US" dirty="0" smtClean="0"/>
              <a:t>No indication to further ↑dose ,once ovulation achieved.</a:t>
            </a:r>
          </a:p>
          <a:p>
            <a:r>
              <a:rPr lang="en-US" dirty="0" smtClean="0"/>
              <a:t>Higher doses do not improve pregnancy rates.</a:t>
            </a:r>
          </a:p>
          <a:p>
            <a:r>
              <a:rPr lang="en-US" dirty="0" smtClean="0"/>
              <a:t>Failure to respond to 150 mg will require  alternative treatments.</a:t>
            </a:r>
          </a:p>
          <a:p>
            <a:r>
              <a:rPr lang="en-US" dirty="0" smtClean="0"/>
              <a:t>Pregnancy rates increased in the first 3 cycles.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Beyond 6 cycles , not recommended. (BFS</a:t>
            </a:r>
            <a:r>
              <a:rPr lang="en-US" dirty="0" smtClean="0">
                <a:solidFill>
                  <a:srgbClr val="FFFF00"/>
                </a:solidFill>
              </a:rPr>
              <a:t>) / 12 m (RCOG)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Results of accelerated dose and extended dose has not been found to be effective.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Ovarian stimulation aims at the development of one or more ovarian follicles to reach the stage of maturity culminating in the release of one or more mature </a:t>
            </a:r>
            <a:r>
              <a:rPr lang="en-US" dirty="0" err="1" smtClean="0">
                <a:latin typeface="Comic Sans MS" pitchFamily="66" charset="0"/>
              </a:rPr>
              <a:t>oocytes</a:t>
            </a:r>
            <a:r>
              <a:rPr lang="en-US" dirty="0" smtClean="0">
                <a:latin typeface="Comic Sans MS" pitchFamily="66" charset="0"/>
              </a:rPr>
              <a:t> ready for fertilization.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/>
              <a:t>Ovulation Induction – mono ovulation.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Controlled Ovarian </a:t>
            </a:r>
            <a:r>
              <a:rPr lang="en-US" dirty="0" err="1" smtClean="0">
                <a:latin typeface="Comic Sans MS" pitchFamily="66" charset="0"/>
              </a:rPr>
              <a:t>Hyperstimulation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multifollicular</a:t>
            </a:r>
            <a:r>
              <a:rPr lang="en-US" dirty="0" smtClean="0">
                <a:latin typeface="Comic Sans MS" pitchFamily="66" charset="0"/>
              </a:rPr>
              <a:t> development.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Follicular monitoring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81534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Baseline scan on day 2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Start monitoring on day 7 – 10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Pre ovulatory follicle 17 to 25 mm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Endometrial thickness at least 7 mm triple line appearance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99CC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1295400"/>
            <a:ext cx="88392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GB" sz="3200" b="1">
                <a:solidFill>
                  <a:srgbClr val="99CCFF"/>
                </a:solidFill>
                <a:latin typeface="Comic Sans MS" pitchFamily="66" charset="0"/>
              </a:rPr>
              <a:t>Clomiphene induces ovulation in 60-80% of well selected cases </a:t>
            </a:r>
          </a:p>
          <a:p>
            <a:r>
              <a:rPr kumimoji="1" lang="en-GB" sz="3200" b="1">
                <a:solidFill>
                  <a:srgbClr val="99CCFF"/>
                </a:solidFill>
                <a:latin typeface="Comic Sans MS" pitchFamily="66" charset="0"/>
              </a:rPr>
              <a:t>More than 70% will ovulate at the 50 -100 mg doses</a:t>
            </a:r>
          </a:p>
          <a:p>
            <a:r>
              <a:rPr kumimoji="1" lang="en-GB" sz="3200" b="1">
                <a:solidFill>
                  <a:srgbClr val="99CCFF"/>
                </a:solidFill>
                <a:latin typeface="Comic Sans MS" pitchFamily="66" charset="0"/>
              </a:rPr>
              <a:t>However, pregnancy rate is only 20- 40% </a:t>
            </a:r>
            <a:br>
              <a:rPr kumimoji="1" lang="en-GB" sz="3200" b="1">
                <a:solidFill>
                  <a:srgbClr val="99CCFF"/>
                </a:solidFill>
                <a:latin typeface="Comic Sans MS" pitchFamily="66" charset="0"/>
              </a:rPr>
            </a:br>
            <a:r>
              <a:rPr kumimoji="1" lang="en-GB" sz="3200" b="1">
                <a:solidFill>
                  <a:srgbClr val="99CCFF"/>
                </a:solidFill>
                <a:latin typeface="Comic Sans MS" pitchFamily="66" charset="0"/>
              </a:rPr>
              <a:t>Pregnancy rate / cycle is a mere 10-20%</a:t>
            </a:r>
            <a:r>
              <a:rPr kumimoji="1" lang="en-GB" sz="320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kumimoji="1" lang="en-GB" sz="3200" b="1">
                <a:solidFill>
                  <a:srgbClr val="00FF00"/>
                </a:solidFill>
                <a:latin typeface="Comic Sans MS" pitchFamily="66" charset="0"/>
              </a:rPr>
              <a:t>Failure to conceive within 6 months of ovulatory cycles should warrant other investigations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3048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Efficacy of </a:t>
            </a:r>
            <a:r>
              <a:rPr 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C</a:t>
            </a:r>
            <a:r>
              <a:rPr 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lomiphene</a:t>
            </a:r>
            <a:endParaRPr lang="en-US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197350" y="1639888"/>
            <a:ext cx="2962275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4720" tIns="91440" rIns="90000" bIns="46800">
            <a:spAutoFit/>
          </a:bodyPr>
          <a:lstStyle/>
          <a:p>
            <a:pPr marL="228600" indent="-109538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Induces ovulation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2438400"/>
            <a:ext cx="1320800" cy="515938"/>
            <a:chOff x="92" y="1325"/>
            <a:chExt cx="832" cy="271"/>
          </a:xfrm>
        </p:grpSpPr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" y="1325"/>
              <a:ext cx="833" cy="2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54" y="1388"/>
              <a:ext cx="710" cy="1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clomiphene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249488" y="1585913"/>
            <a:ext cx="1973262" cy="519112"/>
            <a:chOff x="1417" y="833"/>
            <a:chExt cx="1243" cy="272"/>
          </a:xfrm>
        </p:grpSpPr>
        <p:pic>
          <p:nvPicPr>
            <p:cNvPr id="22538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17" y="833"/>
              <a:ext cx="1244" cy="2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1477" y="896"/>
              <a:ext cx="1122" cy="1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pituitary/hypothalamus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243138" y="3224213"/>
            <a:ext cx="1973262" cy="511175"/>
            <a:chOff x="1413" y="1693"/>
            <a:chExt cx="1243" cy="268"/>
          </a:xfrm>
        </p:grpSpPr>
        <p:pic>
          <p:nvPicPr>
            <p:cNvPr id="22541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13" y="1693"/>
              <a:ext cx="1244" cy="2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473" y="1755"/>
              <a:ext cx="1122" cy="1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endometrium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49488" y="4884738"/>
            <a:ext cx="1973262" cy="511175"/>
            <a:chOff x="1417" y="2565"/>
            <a:chExt cx="1243" cy="268"/>
          </a:xfrm>
        </p:grpSpPr>
        <p:pic>
          <p:nvPicPr>
            <p:cNvPr id="22544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17" y="2565"/>
              <a:ext cx="1244" cy="2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1479" y="2626"/>
              <a:ext cx="1122" cy="1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cervical mucus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39700" y="3254375"/>
            <a:ext cx="1322388" cy="515938"/>
            <a:chOff x="88" y="1709"/>
            <a:chExt cx="833" cy="271"/>
          </a:xfrm>
        </p:grpSpPr>
        <p:pic>
          <p:nvPicPr>
            <p:cNvPr id="22547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" y="1709"/>
              <a:ext cx="834" cy="2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150" y="1772"/>
              <a:ext cx="710" cy="1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isomers</a:t>
              </a:r>
            </a:p>
          </p:txBody>
        </p:sp>
      </p:grpSp>
      <p:cxnSp>
        <p:nvCxnSpPr>
          <p:cNvPr id="22549" name="AutoShape 21"/>
          <p:cNvCxnSpPr>
            <a:cxnSpLocks noChangeShapeType="1"/>
          </p:cNvCxnSpPr>
          <p:nvPr/>
        </p:nvCxnSpPr>
        <p:spPr bwMode="auto">
          <a:xfrm flipH="1">
            <a:off x="762000" y="2971800"/>
            <a:ext cx="1588" cy="277813"/>
          </a:xfrm>
          <a:prstGeom prst="straightConnector1">
            <a:avLst/>
          </a:prstGeom>
          <a:noFill/>
          <a:ln w="2844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50" name="AutoShape 22"/>
          <p:cNvCxnSpPr>
            <a:cxnSpLocks noChangeShapeType="1"/>
          </p:cNvCxnSpPr>
          <p:nvPr/>
        </p:nvCxnSpPr>
        <p:spPr bwMode="auto">
          <a:xfrm flipV="1">
            <a:off x="1447800" y="2133600"/>
            <a:ext cx="881063" cy="1155700"/>
          </a:xfrm>
          <a:prstGeom prst="straightConnector1">
            <a:avLst/>
          </a:prstGeom>
          <a:noFill/>
          <a:ln w="28440">
            <a:solidFill>
              <a:schemeClr val="bg1"/>
            </a:solidFill>
            <a:prstDash val="sysDot"/>
            <a:miter lim="800000"/>
            <a:headEnd/>
            <a:tailEnd type="triangle" w="med" len="med"/>
          </a:ln>
          <a:effectLst/>
        </p:spPr>
      </p:cxnSp>
      <p:cxnSp>
        <p:nvCxnSpPr>
          <p:cNvPr id="22551" name="AutoShape 23"/>
          <p:cNvCxnSpPr>
            <a:cxnSpLocks noChangeShapeType="1"/>
          </p:cNvCxnSpPr>
          <p:nvPr/>
        </p:nvCxnSpPr>
        <p:spPr bwMode="auto">
          <a:xfrm>
            <a:off x="1447800" y="3657600"/>
            <a:ext cx="688975" cy="1588"/>
          </a:xfrm>
          <a:prstGeom prst="straightConnector1">
            <a:avLst/>
          </a:prstGeom>
          <a:noFill/>
          <a:ln w="2844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200525" y="2574925"/>
            <a:ext cx="4121150" cy="1997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4720" tIns="91440" rIns="90000" bIns="46800"/>
          <a:lstStyle/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Endometrial thickness &lt; 5-6 mm</a:t>
            </a: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20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Reduction in glandular density</a:t>
            </a: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20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Increase in number of vacuolated cells</a:t>
            </a: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None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endParaRPr lang="en-GB" sz="1200">
              <a:solidFill>
                <a:schemeClr val="bg1"/>
              </a:solidFill>
              <a:ea typeface="Arial Unicode MS" pitchFamily="34" charset="-128"/>
              <a:cs typeface="Arial" charset="0"/>
            </a:endParaRPr>
          </a:p>
          <a:p>
            <a:pPr marL="228600" indent="-109538" defTabSz="457200" eaLnBrk="1" hangingPunct="1">
              <a:buClr>
                <a:srgbClr val="595D63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Decreased uterine blood flow during early luteal phase</a:t>
            </a:r>
          </a:p>
        </p:txBody>
      </p:sp>
      <p:cxnSp>
        <p:nvCxnSpPr>
          <p:cNvPr id="22553" name="AutoShape 25"/>
          <p:cNvCxnSpPr>
            <a:cxnSpLocks noChangeShapeType="1"/>
          </p:cNvCxnSpPr>
          <p:nvPr/>
        </p:nvCxnSpPr>
        <p:spPr bwMode="auto">
          <a:xfrm>
            <a:off x="1447800" y="3810000"/>
            <a:ext cx="881063" cy="1155700"/>
          </a:xfrm>
          <a:prstGeom prst="straightConnector1">
            <a:avLst/>
          </a:prstGeom>
          <a:noFill/>
          <a:ln w="2844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4203700" y="4927600"/>
            <a:ext cx="4122738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4720" tIns="91440" rIns="90000" bIns="46800"/>
          <a:lstStyle/>
          <a:p>
            <a:pPr marL="228600" indent="-109538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</a:tabLst>
            </a:pPr>
            <a:r>
              <a:rPr lang="en-GB" sz="1200">
                <a:solidFill>
                  <a:schemeClr val="bg1"/>
                </a:solidFill>
                <a:ea typeface="Arial Unicode MS" pitchFamily="34" charset="-128"/>
                <a:cs typeface="Arial" charset="0"/>
              </a:rPr>
              <a:t>Change in quantity or quality of mucus</a:t>
            </a: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059238" y="2114550"/>
            <a:ext cx="4973637" cy="515938"/>
            <a:chOff x="2557" y="1110"/>
            <a:chExt cx="3133" cy="271"/>
          </a:xfrm>
        </p:grpSpPr>
        <p:pic>
          <p:nvPicPr>
            <p:cNvPr id="22556" name="Picture 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57" y="1110"/>
              <a:ext cx="3134" cy="2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2621" y="1173"/>
              <a:ext cx="3008" cy="1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Anti-Estrogenic effects contributing to reduced pregnancy rates</a:t>
              </a:r>
            </a:p>
          </p:txBody>
        </p:sp>
      </p:grpSp>
      <p:cxnSp>
        <p:nvCxnSpPr>
          <p:cNvPr id="22558" name="AutoShape 30"/>
          <p:cNvCxnSpPr>
            <a:cxnSpLocks noChangeShapeType="1"/>
          </p:cNvCxnSpPr>
          <p:nvPr/>
        </p:nvCxnSpPr>
        <p:spPr bwMode="auto">
          <a:xfrm>
            <a:off x="8382000" y="2971800"/>
            <a:ext cx="15875" cy="2292350"/>
          </a:xfrm>
          <a:prstGeom prst="straightConnector1">
            <a:avLst/>
          </a:prstGeom>
          <a:noFill/>
          <a:ln w="2844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991350" y="5462588"/>
            <a:ext cx="2071688" cy="509587"/>
            <a:chOff x="4404" y="2868"/>
            <a:chExt cx="1305" cy="268"/>
          </a:xfrm>
        </p:grpSpPr>
        <p:pic>
          <p:nvPicPr>
            <p:cNvPr id="22560" name="Picture 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04" y="2868"/>
              <a:ext cx="1306" cy="26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4466" y="2930"/>
              <a:ext cx="1182" cy="14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ea typeface="Arial Unicode MS" pitchFamily="34" charset="-128"/>
                  <a:cs typeface="Arial" charset="0"/>
                </a:rPr>
                <a:t>Miscarriage rate of 26%</a:t>
              </a:r>
            </a:p>
          </p:txBody>
        </p:sp>
      </p:grp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990600" y="3048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Drawbacks of clomiphene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906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Clomiphene – side effects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77200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Multiple pregnancy </a:t>
            </a:r>
            <a:r>
              <a:rPr lang="en-US" sz="2800" b="1" dirty="0" smtClean="0">
                <a:solidFill>
                  <a:srgbClr val="99CCFF"/>
                </a:solidFill>
                <a:latin typeface="Comic Sans MS" pitchFamily="66" charset="0"/>
              </a:rPr>
              <a:t>3% - 13%</a:t>
            </a:r>
            <a:endParaRPr lang="en-US" sz="2800" b="1" dirty="0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99CCFF"/>
                </a:solidFill>
                <a:latin typeface="Comic Sans MS" pitchFamily="66" charset="0"/>
              </a:rPr>
              <a:t>Hyperstimulation</a:t>
            </a: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 6%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Vasomotor flushes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Visual symptoms like blurring of vision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Breast tenderness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Persistence of follicular cysts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CCFF"/>
                </a:solidFill>
                <a:latin typeface="Comic Sans MS" pitchFamily="66" charset="0"/>
              </a:rPr>
              <a:t>Abdominal discomfort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of whether treatment with ovulation induction drugs increases risk of ovarian </a:t>
            </a:r>
            <a:r>
              <a:rPr lang="en-US" dirty="0" err="1" smtClean="0"/>
              <a:t>tumours</a:t>
            </a:r>
            <a:r>
              <a:rPr lang="en-US" dirty="0" smtClean="0"/>
              <a:t> or cancer remains </a:t>
            </a:r>
            <a:r>
              <a:rPr lang="en-US" dirty="0" err="1" smtClean="0"/>
              <a:t>unsettled,but</a:t>
            </a:r>
            <a:r>
              <a:rPr lang="en-US" dirty="0" smtClean="0"/>
              <a:t> cannot be summarily dismissed.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Women who are offered ovulation induction should be informed that a possible association between ovulation induction therapy and ovarian cancer remains uncertain. Practitioners should confine the use of ovulation induction agents to the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lowest effective dose and duration of use.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/>
              <a:t>Nice Fertility Guidelines; 2004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066800" y="609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Adjuvants to clomiphene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79248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99CCFF"/>
                </a:solidFill>
                <a:latin typeface="Comic Sans MS" pitchFamily="66" charset="0"/>
              </a:rPr>
              <a:t>Metformin</a:t>
            </a:r>
            <a:endParaRPr lang="en-US" sz="3200" b="1" dirty="0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99CCFF"/>
                </a:solidFill>
                <a:latin typeface="Comic Sans MS" pitchFamily="66" charset="0"/>
              </a:rPr>
              <a:t>Bromocriptine</a:t>
            </a:r>
            <a:r>
              <a:rPr lang="en-US" sz="3200" b="1" dirty="0" smtClean="0">
                <a:solidFill>
                  <a:srgbClr val="99CCFF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or </a:t>
            </a:r>
            <a:r>
              <a:rPr lang="en-US" sz="3200" b="1" dirty="0" err="1">
                <a:solidFill>
                  <a:srgbClr val="99CCFF"/>
                </a:solidFill>
                <a:latin typeface="Comic Sans MS" pitchFamily="66" charset="0"/>
              </a:rPr>
              <a:t>cabergoline</a:t>
            </a: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 in assoc </a:t>
            </a:r>
            <a:r>
              <a:rPr lang="en-US" sz="3200" b="1" dirty="0" err="1">
                <a:solidFill>
                  <a:srgbClr val="99CCFF"/>
                </a:solidFill>
                <a:latin typeface="Comic Sans MS" pitchFamily="66" charset="0"/>
              </a:rPr>
              <a:t>hyperprolactinaemia</a:t>
            </a:r>
            <a:endParaRPr lang="en-US" sz="3200" b="1" dirty="0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99CCFF"/>
                </a:solidFill>
                <a:latin typeface="Comic Sans MS" pitchFamily="66" charset="0"/>
              </a:rPr>
              <a:t>Thyroxine</a:t>
            </a: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 in assoc hypothyroidism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99CCFF"/>
                </a:solidFill>
                <a:latin typeface="Comic Sans MS" pitchFamily="66" charset="0"/>
              </a:rPr>
              <a:t>Dexona</a:t>
            </a: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 in the rare case of increased DHEAS levels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HCG for the LH surge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1143000"/>
            <a:ext cx="9677400" cy="643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4720" tIns="91440" rIns="90000" bIns="46800">
            <a:spAutoFit/>
          </a:bodyPr>
          <a:lstStyle/>
          <a:p>
            <a:pPr marL="434975" indent="-317500" algn="ctr" defTabSz="457200" eaLnBrk="1" hangingPunct="1">
              <a:buClr>
                <a:srgbClr val="ACC1E8"/>
              </a:buClr>
              <a:buSzPct val="80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rgbClr val="00FF00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CC </a:t>
            </a:r>
            <a:r>
              <a:rPr lang="en-GB" sz="3200" b="1" dirty="0" smtClean="0">
                <a:solidFill>
                  <a:srgbClr val="00FF00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resistance (CRA)</a:t>
            </a:r>
            <a:endParaRPr lang="en-GB" sz="3200" b="1" dirty="0">
              <a:solidFill>
                <a:srgbClr val="00FF00"/>
              </a:solidFill>
              <a:latin typeface="Comic Sans MS" pitchFamily="66" charset="0"/>
              <a:ea typeface="Arial Unicode MS" pitchFamily="34" charset="-128"/>
              <a:cs typeface="Arial" charset="0"/>
            </a:endParaRPr>
          </a:p>
          <a:p>
            <a:pPr marL="727075" lvl="1" indent="-269875" defTabSz="457200" eaLnBrk="1" hangingPunct="1">
              <a:lnSpc>
                <a:spcPct val="87000"/>
              </a:lnSpc>
              <a:spcBef>
                <a:spcPts val="300"/>
              </a:spcBef>
              <a:buClr>
                <a:srgbClr val="7598D9"/>
              </a:buClr>
              <a:buSzPct val="90000"/>
              <a:buFont typeface="Wingdings" pitchFamily="2" charset="2"/>
              <a:buChar char="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Failure to </a:t>
            </a:r>
            <a:r>
              <a:rPr lang="en-GB" sz="3200" b="1" dirty="0" smtClean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ovulate</a:t>
            </a:r>
          </a:p>
          <a:p>
            <a:pPr marL="2098675" lvl="4" indent="-269875" defTabSz="457200">
              <a:lnSpc>
                <a:spcPct val="87000"/>
              </a:lnSpc>
              <a:spcBef>
                <a:spcPts val="300"/>
              </a:spcBef>
              <a:buClr>
                <a:srgbClr val="7598D9"/>
              </a:buClr>
              <a:buSzPct val="90000"/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 </a:t>
            </a:r>
            <a:r>
              <a:rPr lang="en-GB" sz="3200" b="1" dirty="0" smtClean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 Insulin </a:t>
            </a:r>
            <a:r>
              <a:rPr lang="en-GB" sz="3200" b="1" dirty="0" smtClean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resistance</a:t>
            </a:r>
          </a:p>
          <a:p>
            <a:pPr marL="2098675" lvl="4" indent="-269875" defTabSz="457200">
              <a:lnSpc>
                <a:spcPct val="87000"/>
              </a:lnSpc>
              <a:spcBef>
                <a:spcPts val="300"/>
              </a:spcBef>
              <a:buClr>
                <a:srgbClr val="7598D9"/>
              </a:buClr>
              <a:buSzPct val="90000"/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rgbClr val="99CCFF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Inappropriate indication</a:t>
            </a:r>
          </a:p>
          <a:p>
            <a:pPr marL="727075" lvl="1" indent="-269875" defTabSz="457200" eaLnBrk="1" hangingPunct="1">
              <a:lnSpc>
                <a:spcPct val="87000"/>
              </a:lnSpc>
              <a:spcBef>
                <a:spcPts val="300"/>
              </a:spcBef>
              <a:buClr>
                <a:srgbClr val="7598D9"/>
              </a:buClr>
              <a:buSzPct val="90000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3200" b="1" dirty="0">
              <a:solidFill>
                <a:srgbClr val="99CCFF"/>
              </a:solidFill>
              <a:latin typeface="Comic Sans MS" pitchFamily="66" charset="0"/>
              <a:ea typeface="Arial Unicode MS" pitchFamily="34" charset="-128"/>
              <a:cs typeface="Arial" charset="0"/>
            </a:endParaRPr>
          </a:p>
          <a:p>
            <a:pPr marL="434975" indent="-317500" algn="ctr" defTabSz="457200"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About </a:t>
            </a:r>
            <a:r>
              <a:rPr lang="en-GB" sz="3200" b="1" dirty="0"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20-25% of </a:t>
            </a:r>
            <a:r>
              <a:rPr lang="en-GB" sz="3200" b="1" dirty="0" err="1"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anovulatory</a:t>
            </a:r>
            <a:r>
              <a:rPr lang="en-GB" sz="3200" b="1" dirty="0">
                <a:solidFill>
                  <a:schemeClr val="bg1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 women are CC resistant </a:t>
            </a:r>
          </a:p>
          <a:p>
            <a:pPr marL="434975" indent="-317500" algn="ctr" defTabSz="457200"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>
                <a:solidFill>
                  <a:srgbClr val="00FF00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CC </a:t>
            </a:r>
            <a:r>
              <a:rPr lang="en-GB" sz="3200" b="1" dirty="0" smtClean="0">
                <a:solidFill>
                  <a:srgbClr val="00FF00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failures (CCF</a:t>
            </a:r>
            <a:r>
              <a:rPr lang="en-GB" sz="3200" b="1" dirty="0" smtClean="0">
                <a:solidFill>
                  <a:srgbClr val="00FF00"/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) </a:t>
            </a:r>
          </a:p>
          <a:p>
            <a:pPr marL="434975" indent="-317500" algn="ctr" defTabSz="457200"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Ovulate </a:t>
            </a:r>
            <a:r>
              <a:rPr lang="en-GB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, but fail to get pregnant</a:t>
            </a:r>
          </a:p>
          <a:p>
            <a:pPr marL="434975" indent="-317500" algn="ctr" defTabSz="457200"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Underlying other factors</a:t>
            </a:r>
          </a:p>
          <a:p>
            <a:pPr marL="434975" indent="-317500" algn="ctr" defTabSz="457200"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? </a:t>
            </a:r>
            <a:r>
              <a:rPr lang="en-GB" sz="32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Antioestrogenic</a:t>
            </a:r>
            <a:r>
              <a:rPr lang="en-GB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mic Sans MS" pitchFamily="66" charset="0"/>
                <a:ea typeface="Arial Unicode MS" pitchFamily="34" charset="-128"/>
                <a:cs typeface="Arial" charset="0"/>
              </a:rPr>
              <a:t> effects</a:t>
            </a:r>
          </a:p>
          <a:p>
            <a:pPr marL="434975" indent="-317500" algn="ctr" defTabSz="457200">
              <a:buFont typeface="Arial" pitchFamily="34" charset="0"/>
              <a:buChar char="•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3200" b="1" dirty="0">
              <a:solidFill>
                <a:srgbClr val="00FF00"/>
              </a:solidFill>
              <a:latin typeface="Comic Sans MS" pitchFamily="66" charset="0"/>
              <a:ea typeface="Arial Unicode MS" pitchFamily="34" charset="-128"/>
              <a:cs typeface="Arial" charset="0"/>
            </a:endParaRPr>
          </a:p>
          <a:p>
            <a:pPr marL="434975" indent="-317500" algn="ctr" defTabSz="457200" eaLnBrk="1" hangingPunct="1">
              <a:buClr>
                <a:srgbClr val="ACC1E8"/>
              </a:buClr>
              <a:buSzPct val="80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3200" b="1" dirty="0">
              <a:solidFill>
                <a:srgbClr val="99CCFF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Clomiphene resistance &amp; failures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Clomiphene resistance – how to manage?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7924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CC+ gonadotrophins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Gonadotrophins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Lap ovarian puncture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Aromatase</a:t>
            </a:r>
            <a:r>
              <a:rPr lang="en-US" dirty="0" smtClean="0"/>
              <a:t> Inhibitors.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Aromatase</a:t>
            </a:r>
            <a:r>
              <a:rPr lang="en-US" dirty="0" smtClean="0">
                <a:solidFill>
                  <a:srgbClr val="FFFF00"/>
                </a:solidFill>
              </a:rPr>
              <a:t> enzyme catalyses the rate limiting step- the conversion of androgens to </a:t>
            </a:r>
            <a:r>
              <a:rPr lang="en-US" dirty="0" err="1" smtClean="0">
                <a:solidFill>
                  <a:srgbClr val="FFFF00"/>
                </a:solidFill>
              </a:rPr>
              <a:t>oestrogens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332413" y="1600200"/>
            <a:ext cx="3433762" cy="3555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4720" tIns="91440" rIns="90000" bIns="46800">
            <a:spAutoFit/>
          </a:bodyPr>
          <a:lstStyle/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1600" b="1" dirty="0">
                <a:solidFill>
                  <a:schemeClr val="bg1"/>
                </a:solidFill>
                <a:cs typeface="Arial" charset="0"/>
              </a:rPr>
              <a:t>Ovaries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 smtClean="0">
                <a:solidFill>
                  <a:schemeClr val="bg1"/>
                </a:solidFill>
                <a:cs typeface="Arial" charset="0"/>
              </a:rPr>
              <a:t>Brain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 smtClean="0">
                <a:solidFill>
                  <a:schemeClr val="bg1"/>
                </a:solidFill>
                <a:cs typeface="Arial" charset="0"/>
              </a:rPr>
              <a:t>Adipose </a:t>
            </a: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tissue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Muscle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Liver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Breast tissue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Char char=""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r>
              <a:rPr lang="en-GB" sz="2000" b="1" dirty="0">
                <a:solidFill>
                  <a:schemeClr val="bg1"/>
                </a:solidFill>
                <a:cs typeface="Arial" charset="0"/>
              </a:rPr>
              <a:t>Malignant breast cancers</a:t>
            </a: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2000" b="1" dirty="0">
              <a:solidFill>
                <a:schemeClr val="bg1"/>
              </a:solidFill>
              <a:cs typeface="Arial" charset="0"/>
            </a:endParaRPr>
          </a:p>
          <a:p>
            <a:pPr marL="434975" indent="-317500" defTabSz="457200" eaLnBrk="1" hangingPunct="1">
              <a:buClr>
                <a:srgbClr val="7030A0"/>
              </a:buClr>
              <a:buSzPct val="85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2000" b="1" dirty="0">
              <a:solidFill>
                <a:schemeClr val="bg1"/>
              </a:solidFill>
              <a:cs typeface="Arial" charset="0"/>
            </a:endParaRPr>
          </a:p>
          <a:p>
            <a:pPr marL="434975" indent="-317500" defTabSz="457200" eaLnBrk="1" hangingPunct="1">
              <a:buClr>
                <a:srgbClr val="ACC1E8"/>
              </a:buClr>
              <a:buSzPct val="80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1400" dirty="0">
              <a:solidFill>
                <a:schemeClr val="bg1"/>
              </a:solidFill>
              <a:cs typeface="Arial" charset="0"/>
            </a:endParaRPr>
          </a:p>
          <a:p>
            <a:pPr marL="434975" indent="-317500" defTabSz="457200" eaLnBrk="1" hangingPunct="1">
              <a:buClr>
                <a:srgbClr val="ACC1E8"/>
              </a:buClr>
              <a:buSzPct val="80000"/>
              <a:buFont typeface="Wingdings 2" pitchFamily="18" charset="2"/>
              <a:buNone/>
              <a:tabLst>
                <a:tab pos="434975" algn="l"/>
                <a:tab pos="892175" algn="l"/>
                <a:tab pos="1349375" algn="l"/>
                <a:tab pos="1806575" algn="l"/>
                <a:tab pos="2263775" algn="l"/>
                <a:tab pos="2720975" algn="l"/>
                <a:tab pos="3178175" algn="l"/>
                <a:tab pos="3635375" algn="l"/>
                <a:tab pos="4092575" algn="l"/>
                <a:tab pos="4549775" algn="l"/>
                <a:tab pos="5006975" algn="l"/>
                <a:tab pos="5464175" algn="l"/>
                <a:tab pos="5921375" algn="l"/>
                <a:tab pos="6378575" algn="l"/>
                <a:tab pos="6835775" algn="l"/>
                <a:tab pos="7292975" algn="l"/>
                <a:tab pos="7750175" algn="l"/>
                <a:tab pos="8207375" algn="l"/>
                <a:tab pos="8664575" algn="l"/>
                <a:tab pos="9121775" algn="l"/>
                <a:tab pos="9578975" algn="l"/>
              </a:tabLst>
            </a:pPr>
            <a:endParaRPr lang="en-GB" sz="14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6450013"/>
            <a:ext cx="6772275" cy="214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buClr>
                <a:srgbClr val="3C3E42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800">
                <a:solidFill>
                  <a:schemeClr val="bg1"/>
                </a:solidFill>
                <a:cs typeface="Arial" charset="0"/>
              </a:rPr>
              <a:t>Casper RF and Mitwally M, et al. Review: Aromatase inhibitors for ovulation induction. J Clin Endocrinol Metab, 2006; 91: 760-771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2054225"/>
            <a:ext cx="1601788" cy="584200"/>
            <a:chOff x="384" y="1079"/>
            <a:chExt cx="1009" cy="306"/>
          </a:xfrm>
        </p:grpSpPr>
        <p:pic>
          <p:nvPicPr>
            <p:cNvPr id="583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1079"/>
              <a:ext cx="1010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449" y="1144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androstenedione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09600" y="2611438"/>
            <a:ext cx="1601788" cy="582612"/>
            <a:chOff x="384" y="1371"/>
            <a:chExt cx="1009" cy="306"/>
          </a:xfrm>
        </p:grpSpPr>
        <p:pic>
          <p:nvPicPr>
            <p:cNvPr id="5837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1371"/>
              <a:ext cx="1010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448" y="1434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testosterone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365500" y="2025650"/>
            <a:ext cx="1606550" cy="604838"/>
            <a:chOff x="2120" y="1064"/>
            <a:chExt cx="1012" cy="317"/>
          </a:xfrm>
        </p:grpSpPr>
        <p:pic>
          <p:nvPicPr>
            <p:cNvPr id="58382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20" y="1064"/>
              <a:ext cx="1013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8383" name="Text Box 15"/>
            <p:cNvSpPr txBox="1">
              <a:spLocks noChangeArrowheads="1"/>
            </p:cNvSpPr>
            <p:nvPr/>
          </p:nvSpPr>
          <p:spPr bwMode="auto">
            <a:xfrm>
              <a:off x="2189" y="1137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 dirty="0" err="1" smtClean="0">
                  <a:solidFill>
                    <a:srgbClr val="FFFFFF"/>
                  </a:solidFill>
                  <a:cs typeface="Arial" charset="0"/>
                </a:rPr>
                <a:t>estrone</a:t>
              </a:r>
              <a:endParaRPr lang="en-GB" sz="1200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359150" y="2582863"/>
            <a:ext cx="1612900" cy="603250"/>
            <a:chOff x="2116" y="1356"/>
            <a:chExt cx="1016" cy="317"/>
          </a:xfrm>
        </p:grpSpPr>
        <p:pic>
          <p:nvPicPr>
            <p:cNvPr id="58385" name="Picture 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16" y="1356"/>
              <a:ext cx="1017" cy="3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2188" y="1427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estradiol</a:t>
              </a:r>
            </a:p>
          </p:txBody>
        </p:sp>
      </p:grpSp>
      <p:cxnSp>
        <p:nvCxnSpPr>
          <p:cNvPr id="58387" name="AutoShape 19"/>
          <p:cNvCxnSpPr>
            <a:cxnSpLocks noChangeShapeType="1"/>
          </p:cNvCxnSpPr>
          <p:nvPr/>
        </p:nvCxnSpPr>
        <p:spPr bwMode="auto">
          <a:xfrm>
            <a:off x="2438400" y="2209800"/>
            <a:ext cx="762000" cy="1"/>
          </a:xfrm>
          <a:prstGeom prst="straightConnector1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182813" y="2544763"/>
            <a:ext cx="1101725" cy="561975"/>
            <a:chOff x="1375" y="1336"/>
            <a:chExt cx="694" cy="295"/>
          </a:xfrm>
        </p:grpSpPr>
        <p:pic>
          <p:nvPicPr>
            <p:cNvPr id="58389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75" y="1336"/>
              <a:ext cx="695" cy="2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1436" y="1395"/>
              <a:ext cx="574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3C3E42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chemeClr val="bg1"/>
                  </a:solidFill>
                  <a:cs typeface="Arial" charset="0"/>
                </a:rPr>
                <a:t>aromatase</a:t>
              </a:r>
            </a:p>
          </p:txBody>
        </p:sp>
      </p:grp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600200" y="381000"/>
            <a:ext cx="662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Role of aromatase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What are the objectives of ovulation induction?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0" y="2133600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To induce </a:t>
            </a:r>
            <a:r>
              <a:rPr lang="en-GB" sz="3200" b="1" dirty="0" err="1">
                <a:solidFill>
                  <a:srgbClr val="99CCFF"/>
                </a:solidFill>
                <a:latin typeface="Comic Sans MS" pitchFamily="66" charset="0"/>
              </a:rPr>
              <a:t>monofollicular</a:t>
            </a:r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 development and ovulation in </a:t>
            </a:r>
            <a:r>
              <a:rPr lang="en-GB" sz="3200" b="1" dirty="0" err="1">
                <a:solidFill>
                  <a:srgbClr val="FF0000"/>
                </a:solidFill>
                <a:latin typeface="Comic Sans MS" pitchFamily="66" charset="0"/>
              </a:rPr>
              <a:t>anovulatory</a:t>
            </a:r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 infertile </a:t>
            </a:r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women</a:t>
            </a:r>
          </a:p>
          <a:p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To augment ovulation in unexplained infertility</a:t>
            </a:r>
          </a:p>
          <a:p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For controlled ovarian </a:t>
            </a:r>
            <a:r>
              <a:rPr lang="en-GB" sz="3200" b="1" dirty="0" err="1">
                <a:solidFill>
                  <a:srgbClr val="99CCFF"/>
                </a:solidFill>
                <a:latin typeface="Comic Sans MS" pitchFamily="66" charset="0"/>
              </a:rPr>
              <a:t>hyperstimulation</a:t>
            </a:r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 (COH) in IUI and ART</a:t>
            </a:r>
          </a:p>
          <a:p>
            <a:endParaRPr lang="en-GB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47800" y="4572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Pharmacokinetics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53440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Rapidly absorbed bioavailability 99.9%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Widely dist in all tissues esp brain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Metabolised and eliminated in liver rapidly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Half life is very short (about 50 hours)</a:t>
            </a: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99CC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00" y="146050"/>
            <a:ext cx="8374063" cy="1271588"/>
            <a:chOff x="200" y="77"/>
            <a:chExt cx="5275" cy="667"/>
          </a:xfrm>
        </p:grpSpPr>
        <p:pic>
          <p:nvPicPr>
            <p:cNvPr id="6246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68" name="Text Box 4"/>
            <p:cNvSpPr txBox="1">
              <a:spLocks noChangeArrowheads="1"/>
            </p:cNvSpPr>
            <p:nvPr/>
          </p:nvSpPr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791200" y="1143000"/>
            <a:ext cx="3352800" cy="4343400"/>
            <a:chOff x="3717" y="787"/>
            <a:chExt cx="2027" cy="1931"/>
          </a:xfrm>
        </p:grpSpPr>
        <p:pic>
          <p:nvPicPr>
            <p:cNvPr id="6247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7" y="787"/>
              <a:ext cx="2028" cy="19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3772" y="840"/>
              <a:ext cx="1915" cy="18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54720" tIns="91440" rIns="90000" bIns="46800"/>
            <a:lstStyle/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Comp and reversibly binds to haem subunit of aromatase 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Inhibits aromatase in ovaries and peripheral tissues reducing estrogen levels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Negative feed back being active stimulates hypothalamus-pituitary axis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GnRH release produces FSH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FSH-mediated stimulation of follicle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Rising estrogen level from follicle suppresses FSH leaving a single dominant-follicle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Normal FSH window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Physiological levels of E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sz="1200">
                <a:solidFill>
                  <a:srgbClr val="FFFFFF"/>
                </a:solidFill>
                <a:cs typeface="Arial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38338" y="1938338"/>
            <a:ext cx="1662112" cy="750887"/>
            <a:chOff x="1221" y="1018"/>
            <a:chExt cx="1047" cy="394"/>
          </a:xfrm>
        </p:grpSpPr>
        <p:pic>
          <p:nvPicPr>
            <p:cNvPr id="6247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21" y="1018"/>
              <a:ext cx="1048" cy="3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1276" y="1070"/>
              <a:ext cx="939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Hypothalamus Pituitary</a:t>
              </a:r>
            </a:p>
          </p:txBody>
        </p:sp>
      </p:grp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233488" y="2359025"/>
            <a:ext cx="1587" cy="490538"/>
          </a:xfrm>
          <a:prstGeom prst="line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524250" y="1490663"/>
            <a:ext cx="2381250" cy="554037"/>
            <a:chOff x="2220" y="783"/>
            <a:chExt cx="1500" cy="291"/>
          </a:xfrm>
        </p:grpSpPr>
        <p:pic>
          <p:nvPicPr>
            <p:cNvPr id="62477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" y="783"/>
              <a:ext cx="1501" cy="2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78" name="Text Box 14"/>
            <p:cNvSpPr txBox="1">
              <a:spLocks noChangeArrowheads="1"/>
            </p:cNvSpPr>
            <p:nvPr/>
          </p:nvSpPr>
          <p:spPr bwMode="auto">
            <a:xfrm>
              <a:off x="2282" y="843"/>
              <a:ext cx="1385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2C3036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2C3036"/>
                  </a:solidFill>
                  <a:cs typeface="Arial" charset="0"/>
                </a:rPr>
                <a:t>-ve feedback stimulation</a:t>
              </a:r>
            </a:p>
          </p:txBody>
        </p:sp>
      </p:grp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3267075" y="2797175"/>
            <a:ext cx="1898650" cy="2681288"/>
          </a:xfrm>
          <a:prstGeom prst="line">
            <a:avLst/>
          </a:prstGeom>
          <a:noFill/>
          <a:ln w="38160">
            <a:solidFill>
              <a:srgbClr val="00B050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0" name="AutoShape 16"/>
          <p:cNvSpPr>
            <a:spLocks/>
          </p:cNvSpPr>
          <p:nvPr/>
        </p:nvSpPr>
        <p:spPr bwMode="auto">
          <a:xfrm rot="19020000">
            <a:off x="3059113" y="1735138"/>
            <a:ext cx="1366837" cy="1806575"/>
          </a:xfrm>
          <a:custGeom>
            <a:avLst/>
            <a:gdLst>
              <a:gd name="T0" fmla="*/ 630664 w 1366221"/>
              <a:gd name="T1" fmla="*/ 2223 h 1506070"/>
              <a:gd name="T2" fmla="*/ 683111 w 1366221"/>
              <a:gd name="T3" fmla="*/ 753035 h 1506070"/>
              <a:gd name="T4" fmla="*/ 1013982 w 1366221"/>
              <a:gd name="T5" fmla="*/ 94228 h 1506070"/>
              <a:gd name="T6" fmla="*/ 630664 w 1366221"/>
              <a:gd name="T7" fmla="*/ 0 h 1506070"/>
              <a:gd name="T8" fmla="*/ 1013982 w 1366221"/>
              <a:gd name="T9" fmla="*/ 94228 h 1506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366221" h="1506070" stroke="0">
                <a:moveTo>
                  <a:pt x="630664" y="2223"/>
                </a:moveTo>
                <a:lnTo>
                  <a:pt x="630663" y="2222"/>
                </a:lnTo>
                <a:cubicBezTo>
                  <a:pt x="648114" y="741"/>
                  <a:pt x="665609" y="-1"/>
                  <a:pt x="683111" y="0"/>
                </a:cubicBezTo>
                <a:cubicBezTo>
                  <a:pt x="798862" y="0"/>
                  <a:pt x="912714" y="32423"/>
                  <a:pt x="1013982" y="94227"/>
                </a:cubicBezTo>
                <a:lnTo>
                  <a:pt x="683111" y="753035"/>
                </a:lnTo>
                <a:close/>
              </a:path>
              <a:path w="1366221" h="1506070" fill="none">
                <a:moveTo>
                  <a:pt x="630664" y="2223"/>
                </a:moveTo>
                <a:lnTo>
                  <a:pt x="630663" y="2222"/>
                </a:lnTo>
                <a:cubicBezTo>
                  <a:pt x="648114" y="741"/>
                  <a:pt x="665609" y="-1"/>
                  <a:pt x="683111" y="0"/>
                </a:cubicBezTo>
                <a:cubicBezTo>
                  <a:pt x="798862" y="0"/>
                  <a:pt x="912714" y="32423"/>
                  <a:pt x="1013982" y="94227"/>
                </a:cubicBezTo>
              </a:path>
            </a:pathLst>
          </a:custGeom>
          <a:noFill/>
          <a:ln w="38160">
            <a:solidFill>
              <a:schemeClr val="bg1"/>
            </a:solidFill>
            <a:miter lim="800000"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719263" y="4724400"/>
            <a:ext cx="1924050" cy="758825"/>
            <a:chOff x="1083" y="2481"/>
            <a:chExt cx="1212" cy="398"/>
          </a:xfrm>
        </p:grpSpPr>
        <p:pic>
          <p:nvPicPr>
            <p:cNvPr id="62482" name="Picture 1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83" y="2481"/>
              <a:ext cx="1213" cy="3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1137" y="2534"/>
              <a:ext cx="1106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Smaller follicles undergo atresia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60363" y="5580063"/>
            <a:ext cx="2089150" cy="531812"/>
            <a:chOff x="227" y="2930"/>
            <a:chExt cx="1316" cy="279"/>
          </a:xfrm>
        </p:grpSpPr>
        <p:pic>
          <p:nvPicPr>
            <p:cNvPr id="62485" name="Picture 2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7" y="2930"/>
              <a:ext cx="1317" cy="2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281" y="2983"/>
              <a:ext cx="1207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2C3036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2C3036"/>
                  </a:solidFill>
                  <a:cs typeface="Arial" charset="0"/>
                </a:rPr>
                <a:t>Single follicle develop</a:t>
              </a:r>
            </a:p>
          </p:txBody>
        </p:sp>
      </p:grpSp>
      <p:pic>
        <p:nvPicPr>
          <p:cNvPr id="62487" name="Picture 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1525" y="3616325"/>
            <a:ext cx="855663" cy="874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2488" name="Line 24"/>
          <p:cNvSpPr>
            <a:spLocks noChangeShapeType="1"/>
          </p:cNvSpPr>
          <p:nvPr/>
        </p:nvSpPr>
        <p:spPr bwMode="auto">
          <a:xfrm flipH="1">
            <a:off x="1189038" y="4537075"/>
            <a:ext cx="12700" cy="1084263"/>
          </a:xfrm>
          <a:prstGeom prst="line">
            <a:avLst/>
          </a:prstGeom>
          <a:noFill/>
          <a:ln w="38160">
            <a:solidFill>
              <a:srgbClr val="3668C4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4038600" y="3754438"/>
            <a:ext cx="2093913" cy="33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7030A0"/>
                </a:solidFill>
                <a:cs typeface="Arial" charset="0"/>
              </a:rPr>
              <a:t>estrogen –ve feedback</a:t>
            </a:r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155575" y="2889250"/>
            <a:ext cx="209391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cs typeface="Arial" charset="0"/>
              </a:rPr>
              <a:t>FSH stimulation</a:t>
            </a:r>
          </a:p>
        </p:txBody>
      </p:sp>
      <p:pic>
        <p:nvPicPr>
          <p:cNvPr id="62491" name="Picture 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4600" y="4184650"/>
            <a:ext cx="419100" cy="590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2492" name="Picture 2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30513" y="4060825"/>
            <a:ext cx="296862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2493" name="Picture 2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38375" y="4513263"/>
            <a:ext cx="296863" cy="30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2494" name="Picture 3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89150" y="3938588"/>
            <a:ext cx="419100" cy="590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4383088" y="5229225"/>
            <a:ext cx="485775" cy="582613"/>
            <a:chOff x="2761" y="2746"/>
            <a:chExt cx="306" cy="306"/>
          </a:xfrm>
        </p:grpSpPr>
        <p:pic>
          <p:nvPicPr>
            <p:cNvPr id="62496" name="Picture 3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761" y="2746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2842" y="2827"/>
              <a:ext cx="142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1</a:t>
              </a: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846513" y="3679825"/>
            <a:ext cx="485775" cy="582613"/>
            <a:chOff x="2423" y="1932"/>
            <a:chExt cx="306" cy="306"/>
          </a:xfrm>
        </p:grpSpPr>
        <p:pic>
          <p:nvPicPr>
            <p:cNvPr id="62499" name="Picture 35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423" y="1932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00" name="Text Box 36"/>
            <p:cNvSpPr txBox="1">
              <a:spLocks noChangeArrowheads="1"/>
            </p:cNvSpPr>
            <p:nvPr/>
          </p:nvSpPr>
          <p:spPr bwMode="auto">
            <a:xfrm>
              <a:off x="2505" y="2013"/>
              <a:ext cx="142" cy="1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2</a:t>
              </a: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3328988" y="1455738"/>
            <a:ext cx="485775" cy="582612"/>
            <a:chOff x="2097" y="764"/>
            <a:chExt cx="306" cy="306"/>
          </a:xfrm>
        </p:grpSpPr>
        <p:pic>
          <p:nvPicPr>
            <p:cNvPr id="62502" name="Picture 3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097" y="764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2180" y="848"/>
              <a:ext cx="141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3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249238" y="1879600"/>
            <a:ext cx="487362" cy="582613"/>
            <a:chOff x="157" y="987"/>
            <a:chExt cx="307" cy="306"/>
          </a:xfrm>
        </p:grpSpPr>
        <p:pic>
          <p:nvPicPr>
            <p:cNvPr id="62505" name="Picture 4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57" y="987"/>
              <a:ext cx="308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240" y="1069"/>
              <a:ext cx="141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4</a:t>
              </a: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85725" y="5535613"/>
            <a:ext cx="485775" cy="584200"/>
            <a:chOff x="54" y="2907"/>
            <a:chExt cx="306" cy="306"/>
          </a:xfrm>
        </p:grpSpPr>
        <p:pic>
          <p:nvPicPr>
            <p:cNvPr id="62508" name="Picture 4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" y="2907"/>
              <a:ext cx="307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09" name="Text Box 45"/>
            <p:cNvSpPr txBox="1">
              <a:spLocks noChangeArrowheads="1"/>
            </p:cNvSpPr>
            <p:nvPr/>
          </p:nvSpPr>
          <p:spPr bwMode="auto">
            <a:xfrm>
              <a:off x="138" y="2989"/>
              <a:ext cx="142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6</a:t>
              </a: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2859088" y="5529263"/>
            <a:ext cx="1601787" cy="582612"/>
            <a:chOff x="1801" y="2903"/>
            <a:chExt cx="1009" cy="306"/>
          </a:xfrm>
        </p:grpSpPr>
        <p:pic>
          <p:nvPicPr>
            <p:cNvPr id="62511" name="Picture 4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01" y="2903"/>
              <a:ext cx="1010" cy="3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12" name="Text Box 48"/>
            <p:cNvSpPr txBox="1">
              <a:spLocks noChangeArrowheads="1"/>
            </p:cNvSpPr>
            <p:nvPr/>
          </p:nvSpPr>
          <p:spPr bwMode="auto">
            <a:xfrm>
              <a:off x="1865" y="2968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androstenedione</a:t>
              </a:r>
            </a:p>
          </p:txBody>
        </p:sp>
      </p:grpSp>
      <p:grpSp>
        <p:nvGrpSpPr>
          <p:cNvPr id="14" name="Group 49"/>
          <p:cNvGrpSpPr>
            <a:grpSpLocks/>
          </p:cNvGrpSpPr>
          <p:nvPr/>
        </p:nvGrpSpPr>
        <p:grpSpPr bwMode="auto">
          <a:xfrm>
            <a:off x="4883150" y="5513388"/>
            <a:ext cx="1595438" cy="584200"/>
            <a:chOff x="3076" y="2895"/>
            <a:chExt cx="1005" cy="307"/>
          </a:xfrm>
        </p:grpSpPr>
        <p:pic>
          <p:nvPicPr>
            <p:cNvPr id="62514" name="Picture 5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076" y="2895"/>
              <a:ext cx="1006" cy="3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15" name="Text Box 51"/>
            <p:cNvSpPr txBox="1">
              <a:spLocks noChangeArrowheads="1"/>
            </p:cNvSpPr>
            <p:nvPr/>
          </p:nvSpPr>
          <p:spPr bwMode="auto">
            <a:xfrm>
              <a:off x="3139" y="2961"/>
              <a:ext cx="881" cy="17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Symbol" pitchFamily="18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latin typeface="Symbol" pitchFamily="18" charset="2"/>
                  <a:cs typeface="Arial" charset="0"/>
                </a:rPr>
                <a:t></a:t>
              </a: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 estrogen</a:t>
              </a:r>
            </a:p>
          </p:txBody>
        </p:sp>
      </p:grpSp>
      <p:sp>
        <p:nvSpPr>
          <p:cNvPr id="62516" name="Line 52"/>
          <p:cNvSpPr>
            <a:spLocks noChangeShapeType="1"/>
          </p:cNvSpPr>
          <p:nvPr/>
        </p:nvSpPr>
        <p:spPr bwMode="auto">
          <a:xfrm>
            <a:off x="4479925" y="5830888"/>
            <a:ext cx="407988" cy="3175"/>
          </a:xfrm>
          <a:prstGeom prst="line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7" name="Rectangle 53"/>
          <p:cNvSpPr>
            <a:spLocks noChangeArrowheads="1"/>
          </p:cNvSpPr>
          <p:nvPr/>
        </p:nvSpPr>
        <p:spPr bwMode="auto">
          <a:xfrm>
            <a:off x="3856038" y="6040438"/>
            <a:ext cx="1538287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cs typeface="Arial" charset="0"/>
              </a:rPr>
              <a:t>aromatase inhibition</a:t>
            </a:r>
          </a:p>
        </p:txBody>
      </p:sp>
      <p:sp>
        <p:nvSpPr>
          <p:cNvPr id="62518" name="Rectangle 54"/>
          <p:cNvSpPr>
            <a:spLocks noChangeArrowheads="1"/>
          </p:cNvSpPr>
          <p:nvPr/>
        </p:nvSpPr>
        <p:spPr bwMode="auto">
          <a:xfrm>
            <a:off x="565150" y="2060575"/>
            <a:ext cx="1365250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cs typeface="Arial" charset="0"/>
              </a:rPr>
              <a:t>GnRH</a:t>
            </a:r>
            <a:r>
              <a:rPr lang="en-GB" sz="1200">
                <a:solidFill>
                  <a:srgbClr val="7030A0"/>
                </a:solidFill>
                <a:cs typeface="Arial" charset="0"/>
              </a:rPr>
              <a:t> </a:t>
            </a:r>
            <a:r>
              <a:rPr lang="en-GB" sz="1200">
                <a:solidFill>
                  <a:schemeClr val="bg1"/>
                </a:solidFill>
                <a:cs typeface="Arial" charset="0"/>
              </a:rPr>
              <a:t>released</a:t>
            </a:r>
          </a:p>
        </p:txBody>
      </p:sp>
      <p:sp>
        <p:nvSpPr>
          <p:cNvPr id="62519" name="Line 55"/>
          <p:cNvSpPr>
            <a:spLocks noChangeShapeType="1"/>
          </p:cNvSpPr>
          <p:nvPr/>
        </p:nvSpPr>
        <p:spPr bwMode="auto">
          <a:xfrm flipH="1">
            <a:off x="1616075" y="2811463"/>
            <a:ext cx="935038" cy="1149350"/>
          </a:xfrm>
          <a:prstGeom prst="line">
            <a:avLst/>
          </a:prstGeom>
          <a:noFill/>
          <a:ln w="38160">
            <a:solidFill>
              <a:srgbClr val="00B050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0" name="Rectangle 56"/>
          <p:cNvSpPr>
            <a:spLocks noChangeArrowheads="1"/>
          </p:cNvSpPr>
          <p:nvPr/>
        </p:nvSpPr>
        <p:spPr bwMode="auto">
          <a:xfrm>
            <a:off x="2270125" y="3775075"/>
            <a:ext cx="1058863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buClr>
                <a:srgbClr val="7030A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chemeClr val="bg1"/>
                </a:solidFill>
                <a:cs typeface="Arial" charset="0"/>
              </a:rPr>
              <a:t>Falling FSH</a:t>
            </a:r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1809750" y="3130550"/>
            <a:ext cx="487363" cy="590550"/>
            <a:chOff x="1140" y="1644"/>
            <a:chExt cx="307" cy="310"/>
          </a:xfrm>
        </p:grpSpPr>
        <p:pic>
          <p:nvPicPr>
            <p:cNvPr id="62522" name="Picture 58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140" y="1644"/>
              <a:ext cx="308" cy="3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2523" name="Text Box 59"/>
            <p:cNvSpPr txBox="1">
              <a:spLocks noChangeArrowheads="1"/>
            </p:cNvSpPr>
            <p:nvPr/>
          </p:nvSpPr>
          <p:spPr bwMode="auto">
            <a:xfrm>
              <a:off x="1222" y="1728"/>
              <a:ext cx="142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NiteClub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FFFFFF"/>
                  </a:solidFill>
                  <a:latin typeface="NiteClub" charset="0"/>
                  <a:ea typeface="Arial Unicode MS" pitchFamily="34" charset="-128"/>
                  <a:cs typeface="Arial Unicode MS" pitchFamily="34" charset="-128"/>
                </a:rPr>
                <a:t>5</a:t>
              </a:r>
            </a:p>
          </p:txBody>
        </p:sp>
      </p:grpSp>
      <p:sp>
        <p:nvSpPr>
          <p:cNvPr id="62524" name="Line 60"/>
          <p:cNvSpPr>
            <a:spLocks noChangeShapeType="1"/>
          </p:cNvSpPr>
          <p:nvPr/>
        </p:nvSpPr>
        <p:spPr bwMode="auto">
          <a:xfrm>
            <a:off x="1211263" y="3170238"/>
            <a:ext cx="1587" cy="490537"/>
          </a:xfrm>
          <a:prstGeom prst="line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>
            <a:off x="2794000" y="2736850"/>
            <a:ext cx="7938" cy="1069975"/>
          </a:xfrm>
          <a:prstGeom prst="line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1534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Androgen accumulate in follicle stimulates FSH receptors and IGF-1 which promote folliculogenesis. 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CCFF"/>
                </a:solidFill>
                <a:latin typeface="Comic Sans MS" pitchFamily="66" charset="0"/>
              </a:rPr>
              <a:t>Low E levels results in up regulation of ER in the endometrium and increasing sensitivity to subsequent E and thereby normal endometrial development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99CCFF"/>
              </a:solidFill>
              <a:latin typeface="Comic Sans MS" pitchFamily="66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133600" y="2286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Peripheral 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Dose of letrozole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99CCFF"/>
                </a:solidFill>
                <a:latin typeface="Comic Sans MS" pitchFamily="66" charset="0"/>
              </a:rPr>
              <a:t>Dosage is 2.5 -5 mg daily from day 3 for 5 days</a:t>
            </a:r>
          </a:p>
          <a:p>
            <a:pPr>
              <a:spcBef>
                <a:spcPct val="50000"/>
              </a:spcBef>
            </a:pPr>
            <a:endParaRPr lang="en-US" sz="3200" b="1" dirty="0" smtClean="0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99CCFF"/>
                </a:solidFill>
                <a:latin typeface="Comic Sans MS" pitchFamily="66" charset="0"/>
              </a:rPr>
              <a:t>Side effects very mild (GIT related) and seldom necessitate discontinuation</a:t>
            </a: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9" name="Group 65"/>
          <p:cNvGraphicFramePr>
            <a:graphicFrameLocks noGrp="1"/>
          </p:cNvGraphicFramePr>
          <p:nvPr/>
        </p:nvGraphicFramePr>
        <p:xfrm>
          <a:off x="304800" y="1066800"/>
          <a:ext cx="8839200" cy="5486400"/>
        </p:xfrm>
        <a:graphic>
          <a:graphicData uri="http://schemas.openxmlformats.org/drawingml/2006/table">
            <a:tbl>
              <a:tblPr/>
              <a:tblGrid>
                <a:gridCol w="4460146"/>
                <a:gridCol w="4379054"/>
              </a:tblGrid>
              <a:tr h="548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Long half life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Mechanism is receptor blockade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Antiestrogenic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effects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Supraphysiological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 levels of E detrimental to embryos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Receptors are depleted in the endometrium and so poor endometrial response may impair implantation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More chance of miscarriage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Short half life (only 2 days)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Mechanism is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aromatase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 inhibition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No such effects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Physiological  levels of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No effect on receptors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ER are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upregulated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and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endo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response is 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Comic Sans MS" pitchFamily="66" charset="0"/>
                        </a:rPr>
                        <a:t>Less chance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381000" y="2286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Clomiphene &amp; Letrozole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Letrozole along with gonadotrophins in COH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00" y="146050"/>
            <a:ext cx="8374063" cy="1271588"/>
            <a:chOff x="200" y="77"/>
            <a:chExt cx="5275" cy="667"/>
          </a:xfrm>
        </p:grpSpPr>
        <p:pic>
          <p:nvPicPr>
            <p:cNvPr id="9113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7750" y="1747838"/>
            <a:ext cx="7059613" cy="2573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9600" y="4267200"/>
            <a:ext cx="7696200" cy="2590800"/>
            <a:chOff x="564" y="2388"/>
            <a:chExt cx="4611" cy="757"/>
          </a:xfrm>
        </p:grpSpPr>
        <p:pic>
          <p:nvPicPr>
            <p:cNvPr id="91143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4" y="2388"/>
              <a:ext cx="4612" cy="7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564" y="2388"/>
              <a:ext cx="4612" cy="7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Letrozole plus gonadotrophins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85800" y="1143000"/>
            <a:ext cx="807720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Significant reduction in FSH dose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Less antiestrogenic effects compared with clomiphene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Pregnancy rates equivalent to FSH alone and twice that with FSH and clomiphene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Marked reduction in cost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May improve response to FSH in poor responders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What is the place of aromatase inhibitors?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010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solidFill>
                  <a:srgbClr val="00FF00"/>
                </a:solidFill>
                <a:latin typeface="Comic Sans MS" pitchFamily="66" charset="0"/>
              </a:rPr>
              <a:t>Ovulation induction in clomiphene resistance and failures in PCOS and unexplained infertility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solidFill>
                  <a:srgbClr val="00FF00"/>
                </a:solidFill>
                <a:latin typeface="Comic Sans MS" pitchFamily="66" charset="0"/>
              </a:rPr>
              <a:t>As an alternative to clomiphene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solidFill>
                  <a:srgbClr val="00FF00"/>
                </a:solidFill>
                <a:latin typeface="Comic Sans MS" pitchFamily="66" charset="0"/>
              </a:rPr>
              <a:t>Along with FSH for COH for IUI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solidFill>
                  <a:srgbClr val="00FF00"/>
                </a:solidFill>
                <a:latin typeface="Comic Sans MS" pitchFamily="66" charset="0"/>
              </a:rPr>
              <a:t>In poor responders of FSH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 b="1">
                <a:solidFill>
                  <a:srgbClr val="00FF00"/>
                </a:solidFill>
                <a:latin typeface="Comic Sans MS" pitchFamily="66" charset="0"/>
              </a:rPr>
              <a:t>ART?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Ovarian stimulation by </a:t>
            </a:r>
            <a:r>
              <a:rPr lang="en-US" dirty="0" err="1" smtClean="0"/>
              <a:t>aromatase</a:t>
            </a:r>
            <a:r>
              <a:rPr lang="en-US" dirty="0" smtClean="0"/>
              <a:t> inhibitors is associated with significantly lower </a:t>
            </a:r>
            <a:r>
              <a:rPr lang="en-US" dirty="0" err="1" smtClean="0"/>
              <a:t>oestrogen</a:t>
            </a:r>
            <a:r>
              <a:rPr lang="en-US" dirty="0" smtClean="0"/>
              <a:t> production per follicle, hence overall lower E levels.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Certain groups are definitely benefitted by this</a:t>
            </a:r>
          </a:p>
          <a:p>
            <a:endParaRPr lang="en-US" dirty="0" smtClean="0"/>
          </a:p>
          <a:p>
            <a:r>
              <a:rPr lang="en-US" dirty="0" smtClean="0"/>
              <a:t>Women with </a:t>
            </a:r>
            <a:r>
              <a:rPr lang="en-US" dirty="0" err="1" smtClean="0"/>
              <a:t>oestrogen</a:t>
            </a:r>
            <a:r>
              <a:rPr lang="en-US" dirty="0" smtClean="0"/>
              <a:t> dependent disorders like endometriosis or breast cancer, or those with inherent clotting abnormality.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00" y="146050"/>
            <a:ext cx="8374063" cy="1271588"/>
            <a:chOff x="200" y="77"/>
            <a:chExt cx="5275" cy="667"/>
          </a:xfrm>
        </p:grpSpPr>
        <p:pic>
          <p:nvPicPr>
            <p:cNvPr id="3789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486399" y="1498600"/>
            <a:ext cx="3627642" cy="4445247"/>
            <a:chOff x="3717" y="787"/>
            <a:chExt cx="2024" cy="1720"/>
          </a:xfrm>
        </p:grpSpPr>
        <p:pic>
          <p:nvPicPr>
            <p:cNvPr id="3789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7" y="787"/>
              <a:ext cx="2024" cy="15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3772" y="840"/>
              <a:ext cx="1915" cy="16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54720" tIns="91440" rIns="90000" bIns="46800"/>
            <a:lstStyle/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Duration of FSH secretion limited by negative feedback from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estrogen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produced by larger follicles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dirty="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Smaller follicles with fewer FSH receptors no longer stimulated to grow by decreasing FSH levels undergo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atresia</a:t>
              </a:r>
              <a:endParaRPr lang="en-GB" dirty="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dirty="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Therefore a single follicle reaches maturation stage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85800" y="2057400"/>
            <a:ext cx="4057650" cy="3878263"/>
            <a:chOff x="441" y="1070"/>
            <a:chExt cx="2556" cy="2036"/>
          </a:xfrm>
        </p:grpSpPr>
        <p:pic>
          <p:nvPicPr>
            <p:cNvPr id="37897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91" y="1590"/>
              <a:ext cx="696" cy="5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571" y="1070"/>
              <a:ext cx="503" cy="266"/>
              <a:chOff x="1571" y="1070"/>
              <a:chExt cx="503" cy="266"/>
            </a:xfrm>
          </p:grpSpPr>
          <p:pic>
            <p:nvPicPr>
              <p:cNvPr id="37899" name="Picture 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571" y="1070"/>
                <a:ext cx="503" cy="26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7900" name="Text Box 12"/>
              <p:cNvSpPr txBox="1">
                <a:spLocks noChangeArrowheads="1"/>
              </p:cNvSpPr>
              <p:nvPr/>
            </p:nvSpPr>
            <p:spPr bwMode="auto">
              <a:xfrm>
                <a:off x="1623" y="1120"/>
                <a:ext cx="397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FSH</a:t>
                </a:r>
              </a:p>
            </p:txBody>
          </p:sp>
        </p:grp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1822" y="1328"/>
              <a:ext cx="5" cy="236"/>
            </a:xfrm>
            <a:prstGeom prst="line">
              <a:avLst/>
            </a:prstGeom>
            <a:noFill/>
            <a:ln w="38160">
              <a:solidFill>
                <a:schemeClr val="bg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2051" y="1544"/>
              <a:ext cx="622" cy="281"/>
              <a:chOff x="2051" y="1544"/>
              <a:chExt cx="622" cy="281"/>
            </a:xfrm>
          </p:grpSpPr>
          <p:pic>
            <p:nvPicPr>
              <p:cNvPr id="37903" name="Picture 1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51" y="1544"/>
                <a:ext cx="622" cy="28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7904" name="Text Box 16"/>
              <p:cNvSpPr txBox="1">
                <a:spLocks noChangeArrowheads="1"/>
              </p:cNvSpPr>
              <p:nvPr/>
            </p:nvSpPr>
            <p:spPr bwMode="auto">
              <a:xfrm>
                <a:off x="2112" y="1604"/>
                <a:ext cx="505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292400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292400"/>
                    </a:solidFill>
                    <a:cs typeface="Arial" charset="0"/>
                  </a:rPr>
                  <a:t>estrogen</a:t>
                </a:r>
              </a:p>
            </p:txBody>
          </p:sp>
        </p:grp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1945" y="1333"/>
              <a:ext cx="339" cy="234"/>
            </a:xfrm>
            <a:prstGeom prst="line">
              <a:avLst/>
            </a:prstGeom>
            <a:noFill/>
            <a:ln w="38160">
              <a:solidFill>
                <a:srgbClr val="00B050"/>
              </a:solidFill>
              <a:prstDash val="sysDot"/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37906" name="Picture 1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5" y="1627"/>
              <a:ext cx="310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07" name="Picture 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10" y="1483"/>
              <a:ext cx="264" cy="2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08" name="Picture 2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65" y="1721"/>
              <a:ext cx="196" cy="2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09" name="Picture 2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36" y="1561"/>
              <a:ext cx="188" cy="1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10" name="Picture 22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16" y="1904"/>
              <a:ext cx="188" cy="1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11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040" y="1750"/>
              <a:ext cx="310" cy="2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7912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94" y="1323"/>
              <a:ext cx="264" cy="29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7913" name="AutoShape 25"/>
            <p:cNvSpPr>
              <a:spLocks/>
            </p:cNvSpPr>
            <p:nvPr/>
          </p:nvSpPr>
          <p:spPr bwMode="auto">
            <a:xfrm rot="17340000">
              <a:off x="1316" y="1129"/>
              <a:ext cx="818" cy="949"/>
            </a:xfrm>
            <a:custGeom>
              <a:avLst/>
              <a:gdLst>
                <a:gd name="T0" fmla="*/ 683111 w 1366221"/>
                <a:gd name="T1" fmla="*/ 0 h 1506070"/>
                <a:gd name="T2" fmla="*/ 683111 w 1366221"/>
                <a:gd name="T3" fmla="*/ 753035 h 1506070"/>
                <a:gd name="T4" fmla="*/ 1174625 w 1366221"/>
                <a:gd name="T5" fmla="*/ 230077 h 1506070"/>
                <a:gd name="T6" fmla="*/ 683111 w 1366221"/>
                <a:gd name="T7" fmla="*/ 0 h 1506070"/>
                <a:gd name="T8" fmla="*/ 1174625 w 1366221"/>
                <a:gd name="T9" fmla="*/ 230077 h 1506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1366221" h="1506070" stroke="0">
                  <a:moveTo>
                    <a:pt x="683111" y="0"/>
                  </a:moveTo>
                  <a:lnTo>
                    <a:pt x="683110" y="0"/>
                  </a:lnTo>
                  <a:cubicBezTo>
                    <a:pt x="868480" y="0"/>
                    <a:pt x="1045891" y="83045"/>
                    <a:pt x="1174624" y="230076"/>
                  </a:cubicBezTo>
                  <a:lnTo>
                    <a:pt x="683111" y="753035"/>
                  </a:lnTo>
                  <a:close/>
                </a:path>
                <a:path w="1366221" h="1506070" fill="none">
                  <a:moveTo>
                    <a:pt x="683111" y="0"/>
                  </a:moveTo>
                  <a:lnTo>
                    <a:pt x="683110" y="0"/>
                  </a:lnTo>
                  <a:cubicBezTo>
                    <a:pt x="868480" y="0"/>
                    <a:pt x="1045891" y="83045"/>
                    <a:pt x="1174624" y="230076"/>
                  </a:cubicBezTo>
                </a:path>
              </a:pathLst>
            </a:custGeom>
            <a:noFill/>
            <a:ln w="38160">
              <a:solidFill>
                <a:schemeClr val="bg1"/>
              </a:solidFill>
              <a:prstDash val="sysDot"/>
              <a:miter lim="800000"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691" y="2238"/>
              <a:ext cx="611" cy="266"/>
              <a:chOff x="691" y="2238"/>
              <a:chExt cx="611" cy="266"/>
            </a:xfrm>
          </p:grpSpPr>
          <p:pic>
            <p:nvPicPr>
              <p:cNvPr id="37915" name="Picture 27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91" y="2238"/>
                <a:ext cx="611" cy="26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7916" name="Text Box 28"/>
              <p:cNvSpPr txBox="1">
                <a:spLocks noChangeArrowheads="1"/>
              </p:cNvSpPr>
              <p:nvPr/>
            </p:nvSpPr>
            <p:spPr bwMode="auto">
              <a:xfrm>
                <a:off x="744" y="2288"/>
                <a:ext cx="505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atresia</a:t>
                </a:r>
              </a:p>
            </p:txBody>
          </p:sp>
        </p:grp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996" y="2019"/>
              <a:ext cx="5" cy="236"/>
            </a:xfrm>
            <a:prstGeom prst="line">
              <a:avLst/>
            </a:prstGeom>
            <a:noFill/>
            <a:ln w="38160">
              <a:solidFill>
                <a:schemeClr val="bg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1816" y="2160"/>
              <a:ext cx="5" cy="236"/>
            </a:xfrm>
            <a:prstGeom prst="line">
              <a:avLst/>
            </a:prstGeom>
            <a:noFill/>
            <a:ln w="38160">
              <a:solidFill>
                <a:srgbClr val="3668C4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363" y="2373"/>
              <a:ext cx="907" cy="270"/>
              <a:chOff x="1363" y="2373"/>
              <a:chExt cx="907" cy="270"/>
            </a:xfrm>
          </p:grpSpPr>
          <p:pic>
            <p:nvPicPr>
              <p:cNvPr id="37920" name="Picture 32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1363" y="2373"/>
                <a:ext cx="907" cy="27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7921" name="Text Box 33"/>
              <p:cNvSpPr txBox="1">
                <a:spLocks noChangeArrowheads="1"/>
              </p:cNvSpPr>
              <p:nvPr/>
            </p:nvSpPr>
            <p:spPr bwMode="auto">
              <a:xfrm>
                <a:off x="1418" y="2424"/>
                <a:ext cx="798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mature follicle</a:t>
                </a:r>
              </a:p>
            </p:txBody>
          </p: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1191" y="2836"/>
              <a:ext cx="1260" cy="270"/>
              <a:chOff x="1191" y="2836"/>
              <a:chExt cx="1260" cy="270"/>
            </a:xfrm>
          </p:grpSpPr>
          <p:pic>
            <p:nvPicPr>
              <p:cNvPr id="37923" name="Picture 35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191" y="2836"/>
                <a:ext cx="1260" cy="27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1246" y="2889"/>
                <a:ext cx="1153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Mono follicular ovulation</a:t>
                </a:r>
              </a:p>
            </p:txBody>
          </p:sp>
        </p:grp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818" y="2625"/>
              <a:ext cx="5" cy="236"/>
            </a:xfrm>
            <a:prstGeom prst="line">
              <a:avLst/>
            </a:prstGeom>
            <a:noFill/>
            <a:ln w="38160">
              <a:solidFill>
                <a:srgbClr val="3668C4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2107" y="1316"/>
              <a:ext cx="890" cy="1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defTabSz="457200" eaLnBrk="1" hangingPunct="1">
                <a:buClr>
                  <a:srgbClr val="7030A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chemeClr val="bg1"/>
                  </a:solidFill>
                  <a:cs typeface="Arial" charset="0"/>
                </a:rPr>
                <a:t>negative feedback</a:t>
              </a:r>
            </a:p>
          </p:txBody>
        </p:sp>
        <p:sp>
          <p:nvSpPr>
            <p:cNvPr id="37927" name="Rectangle 39"/>
            <p:cNvSpPr>
              <a:spLocks noChangeArrowheads="1"/>
            </p:cNvSpPr>
            <p:nvPr/>
          </p:nvSpPr>
          <p:spPr bwMode="auto">
            <a:xfrm>
              <a:off x="441" y="1175"/>
              <a:ext cx="943" cy="1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 defTabSz="457200" eaLnBrk="1" hangingPunct="1">
                <a:buClr>
                  <a:srgbClr val="7030A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chemeClr val="bg1"/>
                  </a:solidFill>
                  <a:cs typeface="Arial" charset="0"/>
                </a:rPr>
                <a:t>reduced stimulation</a:t>
              </a:r>
            </a:p>
          </p:txBody>
        </p:sp>
      </p:grpSp>
      <p:sp>
        <p:nvSpPr>
          <p:cNvPr id="37928" name="AutoShape 40"/>
          <p:cNvSpPr>
            <a:spLocks/>
          </p:cNvSpPr>
          <p:nvPr/>
        </p:nvSpPr>
        <p:spPr bwMode="auto">
          <a:xfrm rot="6120000">
            <a:off x="2876550" y="2768600"/>
            <a:ext cx="979488" cy="954088"/>
          </a:xfrm>
          <a:custGeom>
            <a:avLst/>
            <a:gdLst>
              <a:gd name="T0" fmla="*/ 407505 w 815009"/>
              <a:gd name="T1" fmla="*/ 0 h 954156"/>
              <a:gd name="T2" fmla="*/ 407505 w 815009"/>
              <a:gd name="T3" fmla="*/ 477078 h 954156"/>
              <a:gd name="T4" fmla="*/ 815009 w 815009"/>
              <a:gd name="T5" fmla="*/ 477078 h 954156"/>
              <a:gd name="T6" fmla="*/ 407505 w 815009"/>
              <a:gd name="T7" fmla="*/ 0 h 954156"/>
              <a:gd name="T8" fmla="*/ 815009 w 815009"/>
              <a:gd name="T9" fmla="*/ 477078 h 954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815009" h="954156" stroke="0">
                <a:moveTo>
                  <a:pt x="407505" y="0"/>
                </a:moveTo>
                <a:lnTo>
                  <a:pt x="407504" y="0"/>
                </a:lnTo>
                <a:cubicBezTo>
                  <a:pt x="632563" y="0"/>
                  <a:pt x="815009" y="213595"/>
                  <a:pt x="815009" y="477078"/>
                </a:cubicBezTo>
                <a:cubicBezTo>
                  <a:pt x="815009" y="477078"/>
                  <a:pt x="815008" y="477078"/>
                  <a:pt x="815008" y="477078"/>
                </a:cubicBezTo>
                <a:lnTo>
                  <a:pt x="407505" y="477078"/>
                </a:lnTo>
                <a:close/>
              </a:path>
              <a:path w="815009" h="954156" fill="none">
                <a:moveTo>
                  <a:pt x="407505" y="0"/>
                </a:moveTo>
                <a:lnTo>
                  <a:pt x="407504" y="0"/>
                </a:lnTo>
                <a:cubicBezTo>
                  <a:pt x="632563" y="0"/>
                  <a:pt x="815009" y="213595"/>
                  <a:pt x="815009" y="477078"/>
                </a:cubicBezTo>
                <a:cubicBezTo>
                  <a:pt x="815009" y="477078"/>
                  <a:pt x="815008" y="477078"/>
                  <a:pt x="815008" y="477078"/>
                </a:cubicBezTo>
              </a:path>
            </a:pathLst>
          </a:custGeom>
          <a:noFill/>
          <a:ln w="38160">
            <a:solidFill>
              <a:srgbClr val="3C3E42"/>
            </a:solidFill>
            <a:miter lim="800000"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Gonadotropins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 / CCF</a:t>
            </a:r>
          </a:p>
          <a:p>
            <a:r>
              <a:rPr lang="en-US" dirty="0" smtClean="0"/>
              <a:t>HMG /  HP HMG / Recombinant FSH</a:t>
            </a:r>
          </a:p>
          <a:p>
            <a:r>
              <a:rPr lang="en-US" dirty="0" smtClean="0"/>
              <a:t>Direct stimulation of the follicular growth.</a:t>
            </a:r>
          </a:p>
          <a:p>
            <a:r>
              <a:rPr lang="en-US" dirty="0" smtClean="0"/>
              <a:t>Step up / Step down protocol</a:t>
            </a:r>
          </a:p>
          <a:p>
            <a:r>
              <a:rPr lang="en-US" dirty="0" smtClean="0"/>
              <a:t>Strict cancellation criteria - &gt;3 follicles 12 mm</a:t>
            </a:r>
          </a:p>
          <a:p>
            <a:r>
              <a:rPr lang="en-US" dirty="0" smtClean="0"/>
              <a:t>Ovulation 82%</a:t>
            </a:r>
          </a:p>
          <a:p>
            <a:r>
              <a:rPr lang="en-US" dirty="0" smtClean="0"/>
              <a:t>Pregnancy 58%</a:t>
            </a:r>
          </a:p>
          <a:p>
            <a:r>
              <a:rPr lang="en-US" dirty="0" smtClean="0"/>
              <a:t>Multiple pregnancy 11 – </a:t>
            </a:r>
            <a:r>
              <a:rPr lang="en-US" dirty="0" smtClean="0"/>
              <a:t>44</a:t>
            </a:r>
            <a:r>
              <a:rPr lang="en-US" dirty="0" smtClean="0"/>
              <a:t>%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Gonadotrophins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8305800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Close monitoring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Usually step up protocols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Start with lowest dose in PCOS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TVS from day 7 and increased dose acc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Comic Sans MS" pitchFamily="66" charset="0"/>
              </a:rPr>
              <a:t>Problems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Multiple pregnancy 20%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OHSS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CCFF"/>
                </a:solidFill>
                <a:latin typeface="Comic Sans MS" pitchFamily="66" charset="0"/>
              </a:rPr>
              <a:t>Premature LH surge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Insulin sensitizers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Metformin</a:t>
            </a:r>
            <a:r>
              <a:rPr lang="en-US" dirty="0" smtClean="0"/>
              <a:t> – </a:t>
            </a:r>
            <a:r>
              <a:rPr lang="en-US" dirty="0" err="1" smtClean="0"/>
              <a:t>Biguanide</a:t>
            </a:r>
            <a:endParaRPr lang="en-US" dirty="0" smtClean="0"/>
          </a:p>
          <a:p>
            <a:r>
              <a:rPr lang="en-US" dirty="0" smtClean="0"/>
              <a:t>Restores endocrine </a:t>
            </a:r>
            <a:r>
              <a:rPr lang="en-US" dirty="0" err="1" smtClean="0"/>
              <a:t>mileu</a:t>
            </a:r>
            <a:endParaRPr lang="en-US" dirty="0" smtClean="0"/>
          </a:p>
          <a:p>
            <a:pPr lvl="2"/>
            <a:r>
              <a:rPr lang="en-US" dirty="0" smtClean="0"/>
              <a:t>Lowers insulin resistance</a:t>
            </a:r>
          </a:p>
          <a:p>
            <a:pPr lvl="2"/>
            <a:r>
              <a:rPr lang="en-US" dirty="0" smtClean="0"/>
              <a:t>Lowers </a:t>
            </a:r>
            <a:r>
              <a:rPr lang="en-US" dirty="0" err="1" smtClean="0"/>
              <a:t>hyperandrogenism</a:t>
            </a:r>
            <a:endParaRPr lang="en-US" dirty="0" smtClean="0"/>
          </a:p>
          <a:p>
            <a:pPr lvl="2"/>
            <a:r>
              <a:rPr lang="en-US" dirty="0" err="1" smtClean="0"/>
              <a:t>Normalises</a:t>
            </a:r>
            <a:r>
              <a:rPr lang="en-US" dirty="0" smtClean="0"/>
              <a:t>  ovarian response to FSH</a:t>
            </a:r>
          </a:p>
          <a:p>
            <a:r>
              <a:rPr lang="en-US" dirty="0" smtClean="0"/>
              <a:t>Dose – 500 mg 2-3 times daily</a:t>
            </a:r>
          </a:p>
          <a:p>
            <a:r>
              <a:rPr lang="en-US" dirty="0" smtClean="0"/>
              <a:t>Not  a first line drug / combination with CC not superior.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Second line in patients with CRA and BMI &gt;35 and IGT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(ESHRE &amp; ASRM)</a:t>
            </a:r>
          </a:p>
          <a:p>
            <a:r>
              <a:rPr lang="en-US" dirty="0" smtClean="0"/>
              <a:t>Not licensed for OI</a:t>
            </a:r>
          </a:p>
          <a:p>
            <a:r>
              <a:rPr lang="en-US" dirty="0" smtClean="0"/>
              <a:t>GI side effects – nausea , vomiting , diarrhea.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FF00"/>
                </a:solidFill>
              </a:rPr>
              <a:t>                  LEO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 CRA</a:t>
            </a:r>
          </a:p>
          <a:p>
            <a:r>
              <a:rPr lang="en-US" dirty="0" smtClean="0"/>
              <a:t>Drilling small holes in the ovarian cortex – drains androgen rich fluid</a:t>
            </a:r>
          </a:p>
          <a:p>
            <a:r>
              <a:rPr lang="en-US" dirty="0" smtClean="0"/>
              <a:t>Cumulative pregnancy rate, live birth rate , abortion rate comparable with </a:t>
            </a:r>
            <a:r>
              <a:rPr lang="en-US" dirty="0" err="1" smtClean="0"/>
              <a:t>gonadotropins</a:t>
            </a:r>
            <a:endParaRPr lang="en-US" dirty="0" smtClean="0"/>
          </a:p>
          <a:p>
            <a:r>
              <a:rPr lang="en-US" dirty="0" smtClean="0"/>
              <a:t>Multiple pregnancy rates lowered significantly.</a:t>
            </a:r>
          </a:p>
          <a:p>
            <a:r>
              <a:rPr lang="en-US" dirty="0" smtClean="0"/>
              <a:t>Risk of surgery, accelerated decline of ovarian  reserve.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To take home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 chronic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anovulation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life style modification may be the first step.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Important to distinguish between WHO Type 1 and 2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anovulation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Follow the traditional sequence for OI – CC followed by exogenous FSH.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Frequent monitoring and strict cancellation criteria will prevent </a:t>
            </a:r>
            <a:r>
              <a:rPr lang="en-US" dirty="0" smtClean="0">
                <a:solidFill>
                  <a:schemeClr val="bg1"/>
                </a:solidFill>
              </a:rPr>
              <a:t>serious complications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like high order pregnancy and OHSS.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Enhancement of local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circumstances,aiming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to reduce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hyperinsulinaemia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hyperandrogenism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CC for not more than 6 cycles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Start with lowest dose , accelerate only when required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Gonadotropins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in CRA / CCF / COH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Ovulation induction to be restricted to patients presenting with </a:t>
            </a:r>
            <a:r>
              <a:rPr lang="en-US" dirty="0" smtClean="0">
                <a:solidFill>
                  <a:srgbClr val="FF0000"/>
                </a:solidFill>
              </a:rPr>
              <a:t>infertility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and chronic </a:t>
            </a:r>
            <a:r>
              <a:rPr lang="en-US" dirty="0" err="1" smtClean="0">
                <a:solidFill>
                  <a:srgbClr val="FF0000"/>
                </a:solidFill>
              </a:rPr>
              <a:t>anovulation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and it should primarily aim at restoring physiology.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untitle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295400"/>
            <a:ext cx="3735388" cy="3735388"/>
          </a:xfrm>
          <a:prstGeom prst="rect">
            <a:avLst/>
          </a:prstGeom>
          <a:noFill/>
        </p:spPr>
      </p:pic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10200"/>
            <a:ext cx="7772400" cy="1198563"/>
          </a:xfrm>
          <a:noFill/>
          <a:ln/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	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A baby is God's opinion that the world </a:t>
            </a:r>
            <a:br>
              <a:rPr lang="en-US" sz="2800" b="1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should go on.-- Carl Sandburg</a:t>
            </a:r>
          </a:p>
        </p:txBody>
      </p:sp>
      <p:sp>
        <p:nvSpPr>
          <p:cNvPr id="123912" name="WordArt 8"/>
          <p:cNvSpPr>
            <a:spLocks noChangeArrowheads="1" noChangeShapeType="1" noTextEdit="1"/>
          </p:cNvSpPr>
          <p:nvPr/>
        </p:nvSpPr>
        <p:spPr bwMode="auto">
          <a:xfrm>
            <a:off x="381000" y="1981200"/>
            <a:ext cx="4191000" cy="2362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Vivaldi"/>
              </a:rPr>
              <a:t>Thank you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0"/>
            <a:ext cx="8374063" cy="1271588"/>
            <a:chOff x="200" y="77"/>
            <a:chExt cx="5275" cy="667"/>
          </a:xfrm>
        </p:grpSpPr>
        <p:pic>
          <p:nvPicPr>
            <p:cNvPr id="348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4820" name="Text Box 4"/>
            <p:cNvSpPr txBox="1">
              <a:spLocks noChangeArrowheads="1"/>
            </p:cNvSpPr>
            <p:nvPr/>
          </p:nvSpPr>
          <p:spPr bwMode="auto">
            <a:xfrm>
              <a:off x="200" y="77"/>
              <a:ext cx="5276" cy="6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715000" y="1371600"/>
            <a:ext cx="3429000" cy="4267200"/>
            <a:chOff x="3717" y="787"/>
            <a:chExt cx="2023" cy="1282"/>
          </a:xfrm>
        </p:grpSpPr>
        <p:pic>
          <p:nvPicPr>
            <p:cNvPr id="348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17" y="787"/>
              <a:ext cx="2024" cy="12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3772" y="840"/>
              <a:ext cx="1915" cy="11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54720" tIns="91440" rIns="90000" bIns="46800"/>
            <a:lstStyle/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FSH stimulates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granulosa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cell proliferation and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aromatase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production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dirty="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LH stimulates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androstenedione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production by theca cells that diffuses into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granulosa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cells</a:t>
              </a: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None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endParaRPr lang="en-GB" dirty="0">
                <a:solidFill>
                  <a:srgbClr val="FFFFFF"/>
                </a:solidFill>
                <a:cs typeface="Arial" charset="0"/>
              </a:endParaRPr>
            </a:p>
            <a:p>
              <a:pPr marL="230188" indent="-112713" defTabSz="457200" eaLnBrk="1" hangingPunct="1">
                <a:buClr>
                  <a:srgbClr val="ACC1E8"/>
                </a:buClr>
                <a:buSzPct val="80000"/>
                <a:buFont typeface="Wingdings 2" pitchFamily="18" charset="2"/>
                <a:buChar char=""/>
                <a:tabLst>
                  <a:tab pos="230188" algn="l"/>
                  <a:tab pos="687388" algn="l"/>
                  <a:tab pos="1144588" algn="l"/>
                  <a:tab pos="1601788" algn="l"/>
                  <a:tab pos="2058988" algn="l"/>
                  <a:tab pos="2516188" algn="l"/>
                  <a:tab pos="2973388" algn="l"/>
                  <a:tab pos="3430588" algn="l"/>
                  <a:tab pos="3887788" algn="l"/>
                  <a:tab pos="4344988" algn="l"/>
                  <a:tab pos="4802188" algn="l"/>
                  <a:tab pos="5259388" algn="l"/>
                  <a:tab pos="5716588" algn="l"/>
                  <a:tab pos="6173788" algn="l"/>
                  <a:tab pos="6630988" algn="l"/>
                  <a:tab pos="7088188" algn="l"/>
                  <a:tab pos="7545388" algn="l"/>
                  <a:tab pos="8002588" algn="l"/>
                  <a:tab pos="8459788" algn="l"/>
                  <a:tab pos="8916988" algn="l"/>
                  <a:tab pos="9374188" algn="l"/>
                </a:tabLst>
              </a:pP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Aromatase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converts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androstenedione</a:t>
              </a:r>
              <a:r>
                <a:rPr lang="en-GB" dirty="0">
                  <a:solidFill>
                    <a:srgbClr val="FFFFFF"/>
                  </a:solidFill>
                  <a:cs typeface="Arial" charset="0"/>
                </a:rPr>
                <a:t> into </a:t>
              </a:r>
              <a:r>
                <a:rPr lang="en-GB" dirty="0" err="1">
                  <a:solidFill>
                    <a:srgbClr val="FFFFFF"/>
                  </a:solidFill>
                  <a:cs typeface="Arial" charset="0"/>
                </a:rPr>
                <a:t>estrogen</a:t>
              </a:r>
              <a:endParaRPr lang="en-GB" dirty="0">
                <a:solidFill>
                  <a:srgbClr val="FFFFFF"/>
                </a:solidFill>
                <a:cs typeface="Arial" charset="0"/>
              </a:endParaRPr>
            </a:p>
          </p:txBody>
        </p:sp>
      </p:grp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1822450"/>
            <a:ext cx="2832100" cy="289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92513" y="1947863"/>
            <a:ext cx="1316037" cy="2190750"/>
            <a:chOff x="2263" y="1023"/>
            <a:chExt cx="829" cy="1150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263" y="1462"/>
              <a:ext cx="829" cy="259"/>
              <a:chOff x="2263" y="1462"/>
              <a:chExt cx="829" cy="259"/>
            </a:xfrm>
          </p:grpSpPr>
          <p:pic>
            <p:nvPicPr>
              <p:cNvPr id="34827" name="Picture 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63" y="1462"/>
                <a:ext cx="787" cy="2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28" name="Text Box 12"/>
              <p:cNvSpPr txBox="1">
                <a:spLocks noChangeArrowheads="1"/>
              </p:cNvSpPr>
              <p:nvPr/>
            </p:nvSpPr>
            <p:spPr bwMode="auto">
              <a:xfrm>
                <a:off x="2311" y="1512"/>
                <a:ext cx="782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granulosa cells 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428" y="1023"/>
              <a:ext cx="442" cy="259"/>
              <a:chOff x="2428" y="1023"/>
              <a:chExt cx="442" cy="259"/>
            </a:xfrm>
          </p:grpSpPr>
          <p:pic>
            <p:nvPicPr>
              <p:cNvPr id="34830" name="Picture 1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28" y="1023"/>
                <a:ext cx="443" cy="26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2475" y="1073"/>
                <a:ext cx="349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FSH</a:t>
                </a:r>
              </a:p>
            </p:txBody>
          </p:sp>
        </p:grpSp>
        <p:pic>
          <p:nvPicPr>
            <p:cNvPr id="34832" name="Picture 1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4" y="1230"/>
              <a:ext cx="189" cy="3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354" y="1918"/>
              <a:ext cx="616" cy="255"/>
              <a:chOff x="2354" y="1918"/>
              <a:chExt cx="616" cy="255"/>
            </a:xfrm>
          </p:grpSpPr>
          <p:pic>
            <p:nvPicPr>
              <p:cNvPr id="34834" name="Picture 18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354" y="1918"/>
                <a:ext cx="598" cy="25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35" name="Text Box 19"/>
              <p:cNvSpPr txBox="1">
                <a:spLocks noChangeArrowheads="1"/>
              </p:cNvSpPr>
              <p:nvPr/>
            </p:nvSpPr>
            <p:spPr bwMode="auto">
              <a:xfrm>
                <a:off x="2401" y="1966"/>
                <a:ext cx="570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57200"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FFFFFF"/>
                    </a:solidFill>
                    <a:cs typeface="Arial" charset="0"/>
                  </a:rPr>
                  <a:t>aromatase</a:t>
                </a:r>
              </a:p>
            </p:txBody>
          </p:sp>
        </p:grpSp>
        <p:pic>
          <p:nvPicPr>
            <p:cNvPr id="34836" name="Picture 2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4" y="1676"/>
              <a:ext cx="189" cy="3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355850" y="4432300"/>
            <a:ext cx="1757363" cy="2149475"/>
            <a:chOff x="1484" y="2327"/>
            <a:chExt cx="1107" cy="1129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784" y="3204"/>
              <a:ext cx="536" cy="252"/>
              <a:chOff x="1784" y="3204"/>
              <a:chExt cx="536" cy="252"/>
            </a:xfrm>
          </p:grpSpPr>
          <p:pic>
            <p:nvPicPr>
              <p:cNvPr id="34839" name="Picture 23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784" y="3204"/>
                <a:ext cx="537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40" name="Text Box 24"/>
              <p:cNvSpPr txBox="1">
                <a:spLocks noChangeArrowheads="1"/>
              </p:cNvSpPr>
              <p:nvPr/>
            </p:nvSpPr>
            <p:spPr bwMode="auto">
              <a:xfrm>
                <a:off x="1852" y="3257"/>
                <a:ext cx="406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292400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292400"/>
                    </a:solidFill>
                    <a:cs typeface="Arial" charset="0"/>
                  </a:rPr>
                  <a:t>LH</a:t>
                </a: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1600" y="2765"/>
              <a:ext cx="880" cy="255"/>
              <a:chOff x="1600" y="2765"/>
              <a:chExt cx="880" cy="255"/>
            </a:xfrm>
          </p:grpSpPr>
          <p:pic>
            <p:nvPicPr>
              <p:cNvPr id="34842" name="Picture 26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1600" y="2765"/>
                <a:ext cx="881" cy="25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1668" y="2820"/>
                <a:ext cx="747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292400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292400"/>
                    </a:solidFill>
                    <a:cs typeface="Arial" charset="0"/>
                  </a:rPr>
                  <a:t>theca cells</a:t>
                </a:r>
              </a:p>
            </p:txBody>
          </p:sp>
        </p:grpSp>
        <p:sp>
          <p:nvSpPr>
            <p:cNvPr id="34844" name="Line 28"/>
            <p:cNvSpPr>
              <a:spLocks noChangeShapeType="1"/>
            </p:cNvSpPr>
            <p:nvPr/>
          </p:nvSpPr>
          <p:spPr bwMode="auto">
            <a:xfrm>
              <a:off x="2042" y="3010"/>
              <a:ext cx="6" cy="215"/>
            </a:xfrm>
            <a:prstGeom prst="line">
              <a:avLst/>
            </a:prstGeom>
            <a:noFill/>
            <a:ln w="38160">
              <a:solidFill>
                <a:schemeClr val="bg1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484" y="2327"/>
              <a:ext cx="1107" cy="255"/>
              <a:chOff x="1484" y="2327"/>
              <a:chExt cx="1107" cy="255"/>
            </a:xfrm>
          </p:grpSpPr>
          <p:pic>
            <p:nvPicPr>
              <p:cNvPr id="34846" name="Picture 30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1484" y="2327"/>
                <a:ext cx="1108" cy="25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sp>
            <p:nvSpPr>
              <p:cNvPr id="34847" name="Text Box 31"/>
              <p:cNvSpPr txBox="1">
                <a:spLocks noChangeArrowheads="1"/>
              </p:cNvSpPr>
              <p:nvPr/>
            </p:nvSpPr>
            <p:spPr bwMode="auto">
              <a:xfrm>
                <a:off x="1554" y="2380"/>
                <a:ext cx="975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 defTabSz="457200" eaLnBrk="1" hangingPunct="1">
                  <a:buClr>
                    <a:srgbClr val="292400"/>
                  </a:buClr>
                  <a:buSzPct val="100000"/>
                  <a:buFont typeface="Arial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sz="1200">
                    <a:solidFill>
                      <a:srgbClr val="292400"/>
                    </a:solidFill>
                    <a:cs typeface="Arial" charset="0"/>
                  </a:rPr>
                  <a:t>androstenedione</a:t>
                </a:r>
              </a:p>
            </p:txBody>
          </p:sp>
        </p:grpSp>
        <p:sp>
          <p:nvSpPr>
            <p:cNvPr id="34848" name="Line 32"/>
            <p:cNvSpPr>
              <a:spLocks noChangeShapeType="1"/>
            </p:cNvSpPr>
            <p:nvPr/>
          </p:nvSpPr>
          <p:spPr bwMode="auto">
            <a:xfrm>
              <a:off x="2042" y="2570"/>
              <a:ext cx="6" cy="215"/>
            </a:xfrm>
            <a:prstGeom prst="line">
              <a:avLst/>
            </a:prstGeom>
            <a:noFill/>
            <a:ln w="38160">
              <a:solidFill>
                <a:schemeClr val="bg1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4779963" y="4284663"/>
            <a:ext cx="1204912" cy="539750"/>
            <a:chOff x="3011" y="2250"/>
            <a:chExt cx="759" cy="283"/>
          </a:xfrm>
        </p:grpSpPr>
        <p:pic>
          <p:nvPicPr>
            <p:cNvPr id="34850" name="Picture 3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011" y="2250"/>
              <a:ext cx="760" cy="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4851" name="Text Box 35"/>
            <p:cNvSpPr txBox="1">
              <a:spLocks noChangeArrowheads="1"/>
            </p:cNvSpPr>
            <p:nvPr/>
          </p:nvSpPr>
          <p:spPr bwMode="auto">
            <a:xfrm>
              <a:off x="3065" y="2305"/>
              <a:ext cx="651" cy="1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defTabSz="457200" eaLnBrk="1" hangingPunct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200">
                  <a:solidFill>
                    <a:srgbClr val="FFFFFF"/>
                  </a:solidFill>
                  <a:cs typeface="Arial" charset="0"/>
                </a:rPr>
                <a:t>estrogen</a:t>
              </a:r>
            </a:p>
          </p:txBody>
        </p:sp>
      </p:grpSp>
      <p:sp>
        <p:nvSpPr>
          <p:cNvPr id="34852" name="Line 36"/>
          <p:cNvSpPr>
            <a:spLocks noChangeShapeType="1"/>
          </p:cNvSpPr>
          <p:nvPr/>
        </p:nvSpPr>
        <p:spPr bwMode="auto">
          <a:xfrm flipV="1">
            <a:off x="4038600" y="4572000"/>
            <a:ext cx="806450" cy="17463"/>
          </a:xfrm>
          <a:prstGeom prst="line">
            <a:avLst/>
          </a:prstGeom>
          <a:noFill/>
          <a:ln w="38160">
            <a:solidFill>
              <a:schemeClr val="bg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V="1">
            <a:off x="2205038" y="3040063"/>
            <a:ext cx="1416050" cy="19050"/>
          </a:xfrm>
          <a:prstGeom prst="line">
            <a:avLst/>
          </a:prstGeom>
          <a:noFill/>
          <a:ln w="2844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 flipV="1">
            <a:off x="1408113" y="5567363"/>
            <a:ext cx="1119187" cy="28575"/>
          </a:xfrm>
          <a:prstGeom prst="line">
            <a:avLst/>
          </a:prstGeom>
          <a:noFill/>
          <a:ln w="2844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1393825" y="4511675"/>
            <a:ext cx="12700" cy="1087438"/>
          </a:xfrm>
          <a:prstGeom prst="line">
            <a:avLst/>
          </a:prstGeom>
          <a:noFill/>
          <a:ln w="28440">
            <a:solidFill>
              <a:schemeClr val="bg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461153" cy="6859684"/>
            <a:chOff x="227" y="872"/>
            <a:chExt cx="5489" cy="1966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7" y="872"/>
              <a:ext cx="5489" cy="19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27" y="872"/>
              <a:ext cx="5306" cy="19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55626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kumimoji="1" lang="en-GB" sz="1800" b="1" dirty="0">
              <a:solidFill>
                <a:srgbClr val="CCFF33"/>
              </a:solidFill>
            </a:endParaRPr>
          </a:p>
          <a:p>
            <a:r>
              <a:rPr kumimoji="1" lang="en-GB" sz="3200" b="1" dirty="0">
                <a:solidFill>
                  <a:schemeClr val="bg1"/>
                </a:solidFill>
                <a:latin typeface="Comic Sans MS" pitchFamily="66" charset="0"/>
              </a:rPr>
              <a:t>Polycystic ovaries are present in </a:t>
            </a:r>
          </a:p>
          <a:p>
            <a:r>
              <a:rPr kumimoji="1" lang="en-GB" sz="3200" b="1" dirty="0">
                <a:solidFill>
                  <a:schemeClr val="bg1"/>
                </a:solidFill>
                <a:latin typeface="Comic Sans MS" pitchFamily="66" charset="0"/>
              </a:rPr>
              <a:t>5-7% of women worldwide. </a:t>
            </a:r>
          </a:p>
          <a:p>
            <a:endParaRPr kumimoji="1" lang="en-GB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PCOS with </a:t>
            </a:r>
            <a:r>
              <a:rPr lang="en-GB" sz="3200" b="1" dirty="0" err="1">
                <a:solidFill>
                  <a:srgbClr val="99CCFF"/>
                </a:solidFill>
                <a:latin typeface="Comic Sans MS" pitchFamily="66" charset="0"/>
              </a:rPr>
              <a:t>anovulation</a:t>
            </a:r>
            <a:r>
              <a:rPr lang="en-GB" sz="3200" b="1" dirty="0">
                <a:solidFill>
                  <a:srgbClr val="99CCFF"/>
                </a:solidFill>
                <a:latin typeface="Comic Sans MS" pitchFamily="66" charset="0"/>
              </a:rPr>
              <a:t> constitute 60-85% of WHO group II women who would benefit from OI therapy</a:t>
            </a:r>
          </a:p>
          <a:p>
            <a:endParaRPr kumimoji="1" lang="en-US" sz="3200" b="1" dirty="0">
              <a:solidFill>
                <a:srgbClr val="99CC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0480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Prevalence of PCOS</a:t>
            </a:r>
          </a:p>
        </p:txBody>
      </p:sp>
      <p:pic>
        <p:nvPicPr>
          <p:cNvPr id="14342" name="Picture 6" descr="figure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"/>
            <a:ext cx="3352800" cy="3124200"/>
          </a:xfrm>
          <a:prstGeom prst="rect">
            <a:avLst/>
          </a:prstGeom>
          <a:noFill/>
        </p:spPr>
      </p:pic>
      <p:pic>
        <p:nvPicPr>
          <p:cNvPr id="14345" name="Picture 9" descr="polycystic_ova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05200"/>
            <a:ext cx="3429000" cy="3167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Life style interventions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Important in WHO 2 group –</a:t>
            </a:r>
            <a:r>
              <a:rPr lang="en-US" dirty="0" err="1" smtClean="0">
                <a:latin typeface="Comic Sans MS" pitchFamily="66" charset="0"/>
              </a:rPr>
              <a:t>anovulatory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2"/>
            <a:r>
              <a:rPr lang="en-US" sz="2600" dirty="0" smtClean="0">
                <a:solidFill>
                  <a:srgbClr val="FFFF00"/>
                </a:solidFill>
              </a:rPr>
              <a:t>Insulin resistance </a:t>
            </a:r>
            <a:endParaRPr lang="en-US" sz="2600" dirty="0" smtClean="0">
              <a:solidFill>
                <a:srgbClr val="FFFF00"/>
              </a:solidFill>
            </a:endParaRPr>
          </a:p>
          <a:p>
            <a:pPr lvl="2"/>
            <a:r>
              <a:rPr lang="en-US" sz="2600" dirty="0" err="1" smtClean="0">
                <a:solidFill>
                  <a:srgbClr val="FFFF00"/>
                </a:solidFill>
              </a:rPr>
              <a:t>Hyperandrogenism</a:t>
            </a:r>
            <a:endParaRPr lang="en-US" sz="2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lvl="4"/>
            <a:r>
              <a:rPr lang="en-US" sz="2600" dirty="0" smtClean="0">
                <a:latin typeface="Comic Sans MS" pitchFamily="66" charset="0"/>
              </a:rPr>
              <a:t>Clinical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Biochemical</a:t>
            </a:r>
          </a:p>
          <a:p>
            <a:pPr lvl="2"/>
            <a:endParaRPr lang="en-US" sz="2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lvl="2"/>
            <a:r>
              <a:rPr lang="en-US" sz="2600" dirty="0" smtClean="0">
                <a:solidFill>
                  <a:srgbClr val="FFFF00"/>
                </a:solidFill>
                <a:latin typeface="Comic Sans MS" pitchFamily="66" charset="0"/>
              </a:rPr>
              <a:t>Obesity-</a:t>
            </a:r>
            <a:r>
              <a:rPr lang="en-US" sz="2600" dirty="0" smtClean="0">
                <a:latin typeface="Comic Sans MS" pitchFamily="66" charset="0"/>
              </a:rPr>
              <a:t> 50% of PCOS have BMI &gt;25 kg/m2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↑ miscarriage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Congenital abnormalities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Gestational diabetes / PIH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Still birth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Maternal mortality</a:t>
            </a:r>
          </a:p>
          <a:p>
            <a:pPr lvl="4"/>
            <a:r>
              <a:rPr lang="en-US" sz="2600" dirty="0" smtClean="0">
                <a:latin typeface="Comic Sans MS" pitchFamily="66" charset="0"/>
              </a:rPr>
              <a:t>Long term effects – DM , CVD</a:t>
            </a:r>
          </a:p>
          <a:p>
            <a:pPr lvl="3"/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Benefits of weight reduction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Normalises</a:t>
            </a:r>
            <a:r>
              <a:rPr lang="en-US" dirty="0" smtClean="0"/>
              <a:t>  endocrine </a:t>
            </a:r>
            <a:r>
              <a:rPr lang="en-US" dirty="0" err="1" smtClean="0"/>
              <a:t>mileu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Improvement of insulin sensitivity &amp; </a:t>
            </a:r>
            <a:r>
              <a:rPr lang="en-US" dirty="0" err="1" smtClean="0"/>
              <a:t>hyperandrogenism</a:t>
            </a:r>
            <a:r>
              <a:rPr lang="en-US" dirty="0" smtClean="0"/>
              <a:t>.</a:t>
            </a:r>
          </a:p>
          <a:p>
            <a:pPr lvl="6">
              <a:buNone/>
            </a:pPr>
            <a:r>
              <a:rPr lang="en-US" dirty="0" smtClean="0"/>
              <a:t>	</a:t>
            </a:r>
          </a:p>
          <a:p>
            <a:pPr lvl="6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Return of regular spontaneous ovulation</a:t>
            </a:r>
          </a:p>
          <a:p>
            <a:pPr lvl="6">
              <a:buNone/>
            </a:pPr>
            <a:r>
              <a:rPr lang="en-US" dirty="0" smtClean="0"/>
              <a:t>	</a:t>
            </a:r>
          </a:p>
          <a:p>
            <a:pPr lvl="6">
              <a:buNone/>
            </a:pPr>
            <a:r>
              <a:rPr lang="en-US" dirty="0" smtClean="0"/>
              <a:t>	                        </a:t>
            </a:r>
          </a:p>
          <a:p>
            <a:pPr lvl="6">
              <a:buNone/>
            </a:pPr>
            <a:endParaRPr lang="en-US" dirty="0" smtClean="0"/>
          </a:p>
          <a:p>
            <a:pPr lvl="6">
              <a:buNone/>
            </a:pPr>
            <a:endParaRPr lang="en-US" sz="2400" dirty="0" smtClean="0"/>
          </a:p>
          <a:p>
            <a:pPr lvl="6">
              <a:buNone/>
            </a:pPr>
            <a:r>
              <a:rPr lang="en-US" sz="2400" dirty="0" smtClean="0"/>
              <a:t>          </a:t>
            </a:r>
            <a:endParaRPr lang="en-US" sz="2400" dirty="0" smtClean="0"/>
          </a:p>
          <a:p>
            <a:pPr lvl="6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  </a:t>
            </a:r>
            <a:r>
              <a:rPr lang="en-US" sz="2400" dirty="0" smtClean="0"/>
              <a:t>P</a:t>
            </a:r>
            <a:r>
              <a:rPr lang="en-US" sz="2400" dirty="0" smtClean="0">
                <a:latin typeface="Comic Sans MS" pitchFamily="66" charset="0"/>
              </a:rPr>
              <a:t>regnancy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Down Arrow 3"/>
          <p:cNvSpPr/>
          <p:nvPr/>
        </p:nvSpPr>
        <p:spPr bwMode="auto">
          <a:xfrm>
            <a:off x="3733800" y="3352800"/>
            <a:ext cx="381000" cy="685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657600" y="4953000"/>
            <a:ext cx="457200" cy="762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880</TotalTime>
  <Words>1773</Words>
  <Application>Microsoft Office PowerPoint</Application>
  <PresentationFormat>On-screen Show (4:3)</PresentationFormat>
  <Paragraphs>372</Paragraphs>
  <Slides>46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OVULATION INDUCTION</vt:lpstr>
      <vt:lpstr>Slide 2</vt:lpstr>
      <vt:lpstr>Slide 3</vt:lpstr>
      <vt:lpstr>Slide 4</vt:lpstr>
      <vt:lpstr>Slide 5</vt:lpstr>
      <vt:lpstr>Slide 6</vt:lpstr>
      <vt:lpstr>Slide 7</vt:lpstr>
      <vt:lpstr>Life style interventions</vt:lpstr>
      <vt:lpstr>Benefits of weight reduction</vt:lpstr>
      <vt:lpstr>Slide 10</vt:lpstr>
      <vt:lpstr>Mechanism of Ovarian Stimulation</vt:lpstr>
      <vt:lpstr>Slide 12</vt:lpstr>
      <vt:lpstr>Clomiphene Citrate</vt:lpstr>
      <vt:lpstr>Slide 14</vt:lpstr>
      <vt:lpstr>Slide 15</vt:lpstr>
      <vt:lpstr>Mechanism of action</vt:lpstr>
      <vt:lpstr>Slide 17</vt:lpstr>
      <vt:lpstr>Dosage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Aromatase Inhibitors.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Gonadotropins</vt:lpstr>
      <vt:lpstr>Slide 41</vt:lpstr>
      <vt:lpstr>Insulin sensitizers</vt:lpstr>
      <vt:lpstr>                  LEO </vt:lpstr>
      <vt:lpstr>To take home…..</vt:lpstr>
      <vt:lpstr>Slide 45</vt:lpstr>
      <vt:lpstr>Slide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OVULATION INDUCTION</dc:title>
  <dc:creator>COMPUTER</dc:creator>
  <cp:lastModifiedBy>COMPUTER</cp:lastModifiedBy>
  <cp:revision>114</cp:revision>
  <dcterms:created xsi:type="dcterms:W3CDTF">2013-02-14T03:50:11Z</dcterms:created>
  <dcterms:modified xsi:type="dcterms:W3CDTF">2013-02-16T04:20:13Z</dcterms:modified>
</cp:coreProperties>
</file>