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48"/>
  </p:notesMasterIdLst>
  <p:sldIdLst>
    <p:sldId id="256" r:id="rId2"/>
    <p:sldId id="257" r:id="rId3"/>
    <p:sldId id="270" r:id="rId4"/>
    <p:sldId id="272" r:id="rId5"/>
    <p:sldId id="276" r:id="rId6"/>
    <p:sldId id="274" r:id="rId7"/>
    <p:sldId id="280" r:id="rId8"/>
    <p:sldId id="334" r:id="rId9"/>
    <p:sldId id="335" r:id="rId10"/>
    <p:sldId id="336" r:id="rId11"/>
    <p:sldId id="258" r:id="rId12"/>
    <p:sldId id="278" r:id="rId13"/>
    <p:sldId id="259" r:id="rId14"/>
    <p:sldId id="261" r:id="rId15"/>
    <p:sldId id="282" r:id="rId16"/>
    <p:sldId id="262" r:id="rId17"/>
    <p:sldId id="293" r:id="rId18"/>
    <p:sldId id="283" r:id="rId19"/>
    <p:sldId id="284" r:id="rId20"/>
    <p:sldId id="286" r:id="rId21"/>
    <p:sldId id="288" r:id="rId22"/>
    <p:sldId id="346" r:id="rId23"/>
    <p:sldId id="295" r:id="rId24"/>
    <p:sldId id="298" r:id="rId25"/>
    <p:sldId id="302" r:id="rId26"/>
    <p:sldId id="333" r:id="rId27"/>
    <p:sldId id="304" r:id="rId28"/>
    <p:sldId id="305" r:id="rId29"/>
    <p:sldId id="307" r:id="rId30"/>
    <p:sldId id="309" r:id="rId31"/>
    <p:sldId id="311" r:id="rId32"/>
    <p:sldId id="313" r:id="rId33"/>
    <p:sldId id="315" r:id="rId34"/>
    <p:sldId id="351" r:id="rId35"/>
    <p:sldId id="322" r:id="rId36"/>
    <p:sldId id="324" r:id="rId37"/>
    <p:sldId id="326" r:id="rId38"/>
    <p:sldId id="328" r:id="rId39"/>
    <p:sldId id="320" r:id="rId40"/>
    <p:sldId id="337" r:id="rId41"/>
    <p:sldId id="331" r:id="rId42"/>
    <p:sldId id="338" r:id="rId43"/>
    <p:sldId id="339" r:id="rId44"/>
    <p:sldId id="341" r:id="rId45"/>
    <p:sldId id="342" r:id="rId46"/>
    <p:sldId id="329" r:id="rId4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>
    <p:restoredLeft sz="34578" autoAdjust="0"/>
    <p:restoredTop sz="86420" autoAdjust="0"/>
  </p:normalViewPr>
  <p:slideViewPr>
    <p:cSldViewPr>
      <p:cViewPr varScale="1">
        <p:scale>
          <a:sx n="64" d="100"/>
          <a:sy n="64" d="100"/>
        </p:scale>
        <p:origin x="-30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6" y="18903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38A0F6-818C-4767-A73D-DCDD480B0EA2}" type="datetimeFigureOut">
              <a:rPr lang="en-US" smtClean="0"/>
              <a:pPr/>
              <a:t>2/16/2013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07C87C-F244-413F-8DDF-43CDC2D1545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A2E7A62-E22D-4537-986E-DEE6F0EA1987}" type="slidenum">
              <a:rPr lang="en-US"/>
              <a:pPr/>
              <a:t>4</a:t>
            </a:fld>
            <a:endParaRPr lang="en-US"/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685800" y="685800"/>
            <a:ext cx="54864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915" name="Rectangle 3"/>
          <p:cNvSpPr txBox="1"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4813" cy="4114800"/>
          </a:xfrm>
          <a:ln/>
        </p:spPr>
        <p:txBody>
          <a:bodyPr wrap="none" anchor="ctr"/>
          <a:lstStyle/>
          <a:p>
            <a:endParaRPr lang="en-US"/>
          </a:p>
        </p:txBody>
      </p:sp>
      <p:sp>
        <p:nvSpPr>
          <p:cNvPr id="38916" name="Text Box 4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b"/>
          <a:lstStyle/>
          <a:p>
            <a:pPr algn="r" defTabSz="457200" eaLnBrk="1" hangingPunct="1">
              <a:buClr>
                <a:srgbClr val="000000"/>
              </a:buClr>
              <a:buSzPct val="100000"/>
              <a:buFont typeface="Calibri" pitchFamily="32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19685AA2-84A7-47A6-AB4D-BEDE8BF93BF0}" type="slidenum">
              <a:rPr lang="en-GB" sz="1200">
                <a:solidFill>
                  <a:srgbClr val="B80000"/>
                </a:solidFill>
                <a:latin typeface="Calibri" pitchFamily="32" charset="0"/>
                <a:ea typeface="Arial Unicode MS" pitchFamily="34" charset="-128"/>
                <a:cs typeface="Arial Unicode MS" pitchFamily="34" charset="-128"/>
              </a:rPr>
              <a:pPr algn="r" defTabSz="457200" eaLnBrk="1" hangingPunct="1">
                <a:buClr>
                  <a:srgbClr val="000000"/>
                </a:buClr>
                <a:buSzPct val="100000"/>
                <a:buFont typeface="Calibri" pitchFamily="32" charset="0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4</a:t>
            </a:fld>
            <a:endParaRPr lang="en-GB" sz="1200">
              <a:solidFill>
                <a:srgbClr val="B80000"/>
              </a:solidFill>
              <a:latin typeface="Calibri" pitchFamily="32" charset="0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845CB83-2FB9-4EA0-8295-461D4B23C0FA}" type="slidenum">
              <a:rPr lang="en-US"/>
              <a:pPr/>
              <a:t>46</a:t>
            </a:fld>
            <a:endParaRPr lang="en-US"/>
          </a:p>
        </p:txBody>
      </p:sp>
      <p:sp>
        <p:nvSpPr>
          <p:cNvPr id="1249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4275" y="708025"/>
            <a:ext cx="4535488" cy="3402013"/>
          </a:xfrm>
          <a:ln/>
        </p:spPr>
      </p:sp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1388" y="4322763"/>
            <a:ext cx="5019675" cy="4110037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9AB68F-16FF-4ABE-ADB6-AAC3856EBB1C}" type="slidenum">
              <a:rPr lang="en-US"/>
              <a:pPr/>
              <a:t>5</a:t>
            </a:fld>
            <a:endParaRPr lang="en-US"/>
          </a:p>
        </p:txBody>
      </p:sp>
      <p:sp>
        <p:nvSpPr>
          <p:cNvPr id="35842" name="Text Box 2"/>
          <p:cNvSpPr txBox="1">
            <a:spLocks noChangeArrowheads="1"/>
          </p:cNvSpPr>
          <p:nvPr/>
        </p:nvSpPr>
        <p:spPr bwMode="auto">
          <a:xfrm>
            <a:off x="685800" y="685800"/>
            <a:ext cx="54864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43" name="Rectangle 3"/>
          <p:cNvSpPr txBox="1"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4813" cy="4114800"/>
          </a:xfrm>
          <a:ln/>
        </p:spPr>
        <p:txBody>
          <a:bodyPr wrap="none" anchor="ctr"/>
          <a:lstStyle/>
          <a:p>
            <a:endParaRPr lang="en-US"/>
          </a:p>
        </p:txBody>
      </p:sp>
      <p:sp>
        <p:nvSpPr>
          <p:cNvPr id="35844" name="Text Box 4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b"/>
          <a:lstStyle/>
          <a:p>
            <a:pPr algn="r" defTabSz="457200" eaLnBrk="1" hangingPunct="1">
              <a:buClr>
                <a:srgbClr val="000000"/>
              </a:buClr>
              <a:buSzPct val="100000"/>
              <a:buFont typeface="Calibri" pitchFamily="32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7C7D63BD-7B84-4721-A00C-59280B4356A3}" type="slidenum">
              <a:rPr lang="en-GB" sz="1200">
                <a:solidFill>
                  <a:srgbClr val="B80000"/>
                </a:solidFill>
                <a:latin typeface="Calibri" pitchFamily="32" charset="0"/>
                <a:ea typeface="Arial Unicode MS" pitchFamily="34" charset="-128"/>
                <a:cs typeface="Arial Unicode MS" pitchFamily="34" charset="-128"/>
              </a:rPr>
              <a:pPr algn="r" defTabSz="457200" eaLnBrk="1" hangingPunct="1">
                <a:buClr>
                  <a:srgbClr val="000000"/>
                </a:buClr>
                <a:buSzPct val="100000"/>
                <a:buFont typeface="Calibri" pitchFamily="32" charset="0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5</a:t>
            </a:fld>
            <a:endParaRPr lang="en-GB" sz="1200">
              <a:solidFill>
                <a:srgbClr val="B80000"/>
              </a:solidFill>
              <a:latin typeface="Calibri" pitchFamily="32" charset="0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1027477-2A1A-4989-B972-AF512C89FEAC}" type="slidenum">
              <a:rPr lang="en-US"/>
              <a:pPr/>
              <a:t>22</a:t>
            </a:fld>
            <a:endParaRPr lang="en-US"/>
          </a:p>
        </p:txBody>
      </p:sp>
      <p:sp>
        <p:nvSpPr>
          <p:cNvPr id="24578" name="Text Box 2"/>
          <p:cNvSpPr txBox="1">
            <a:spLocks noChangeArrowheads="1"/>
          </p:cNvSpPr>
          <p:nvPr/>
        </p:nvSpPr>
        <p:spPr bwMode="auto">
          <a:xfrm>
            <a:off x="685800" y="685800"/>
            <a:ext cx="54864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79" name="Rectangle 3"/>
          <p:cNvSpPr txBox="1"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4813" cy="4114800"/>
          </a:xfrm>
          <a:ln/>
        </p:spPr>
        <p:txBody>
          <a:bodyPr wrap="none" anchor="ctr"/>
          <a:lstStyle/>
          <a:p>
            <a:endParaRPr lang="en-US"/>
          </a:p>
        </p:txBody>
      </p:sp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b"/>
          <a:lstStyle/>
          <a:p>
            <a:pPr algn="r" defTabSz="457200" eaLnBrk="1" hangingPunct="1">
              <a:buClr>
                <a:srgbClr val="000000"/>
              </a:buClr>
              <a:buSzPct val="100000"/>
              <a:buFont typeface="Calibri" pitchFamily="32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80B4CDCE-D469-462D-A0FE-A2175C4EECE6}" type="slidenum">
              <a:rPr lang="en-GB" sz="1200">
                <a:solidFill>
                  <a:srgbClr val="B80000"/>
                </a:solidFill>
                <a:latin typeface="Calibri" pitchFamily="32" charset="0"/>
                <a:ea typeface="Arial Unicode MS" pitchFamily="34" charset="-128"/>
                <a:cs typeface="Arial Unicode MS" pitchFamily="34" charset="-128"/>
              </a:rPr>
              <a:pPr algn="r" defTabSz="457200" eaLnBrk="1" hangingPunct="1">
                <a:buClr>
                  <a:srgbClr val="000000"/>
                </a:buClr>
                <a:buSzPct val="100000"/>
                <a:buFont typeface="Calibri" pitchFamily="32" charset="0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22</a:t>
            </a:fld>
            <a:endParaRPr lang="en-GB" sz="1200">
              <a:solidFill>
                <a:srgbClr val="B80000"/>
              </a:solidFill>
              <a:latin typeface="Calibri" pitchFamily="32" charset="0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53A997A-2123-4B9A-AF26-ECC4E564E4DB}" type="slidenum">
              <a:rPr lang="en-US"/>
              <a:pPr/>
              <a:t>26</a:t>
            </a:fld>
            <a:endParaRPr lang="en-US"/>
          </a:p>
        </p:txBody>
      </p:sp>
      <p:sp>
        <p:nvSpPr>
          <p:cNvPr id="27650" name="Text Box 2"/>
          <p:cNvSpPr txBox="1">
            <a:spLocks noChangeArrowheads="1"/>
          </p:cNvSpPr>
          <p:nvPr/>
        </p:nvSpPr>
        <p:spPr bwMode="auto">
          <a:xfrm>
            <a:off x="685800" y="685800"/>
            <a:ext cx="54864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651" name="Rectangle 3"/>
          <p:cNvSpPr txBox="1"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4813" cy="4114800"/>
          </a:xfrm>
          <a:ln/>
        </p:spPr>
        <p:txBody>
          <a:bodyPr wrap="none" anchor="ctr"/>
          <a:lstStyle/>
          <a:p>
            <a:endParaRPr lang="en-US"/>
          </a:p>
        </p:txBody>
      </p:sp>
      <p:sp>
        <p:nvSpPr>
          <p:cNvPr id="27652" name="Text Box 4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b"/>
          <a:lstStyle/>
          <a:p>
            <a:pPr algn="r" defTabSz="457200" eaLnBrk="1" hangingPunct="1">
              <a:buClr>
                <a:srgbClr val="000000"/>
              </a:buClr>
              <a:buSzPct val="100000"/>
              <a:buFont typeface="Calibri" pitchFamily="32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F6EA6ADF-46A5-486D-9531-2800580C24B5}" type="slidenum">
              <a:rPr lang="en-GB" sz="1200">
                <a:solidFill>
                  <a:srgbClr val="B80000"/>
                </a:solidFill>
                <a:latin typeface="Calibri" pitchFamily="32" charset="0"/>
                <a:ea typeface="Arial Unicode MS" pitchFamily="34" charset="-128"/>
                <a:cs typeface="Arial Unicode MS" pitchFamily="34" charset="-128"/>
              </a:rPr>
              <a:pPr algn="r" defTabSz="457200" eaLnBrk="1" hangingPunct="1">
                <a:buClr>
                  <a:srgbClr val="000000"/>
                </a:buClr>
                <a:buSzPct val="100000"/>
                <a:buFont typeface="Calibri" pitchFamily="32" charset="0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26</a:t>
            </a:fld>
            <a:endParaRPr lang="en-GB" sz="1200">
              <a:solidFill>
                <a:srgbClr val="B80000"/>
              </a:solidFill>
              <a:latin typeface="Calibri" pitchFamily="32" charset="0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30B5513-D8A4-4BA7-8E96-4B817F63CE14}" type="slidenum">
              <a:rPr lang="en-US"/>
              <a:pPr/>
              <a:t>29</a:t>
            </a:fld>
            <a:endParaRPr lang="en-US"/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685800" y="685800"/>
            <a:ext cx="54864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9395" name="Rectangle 3"/>
          <p:cNvSpPr txBox="1"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4813" cy="4114800"/>
          </a:xfrm>
          <a:ln/>
        </p:spPr>
        <p:txBody>
          <a:bodyPr wrap="none" anchor="ctr"/>
          <a:lstStyle/>
          <a:p>
            <a:endParaRPr lang="en-US"/>
          </a:p>
        </p:txBody>
      </p:sp>
      <p:sp>
        <p:nvSpPr>
          <p:cNvPr id="59396" name="Text Box 4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b"/>
          <a:lstStyle/>
          <a:p>
            <a:pPr algn="r" defTabSz="457200" eaLnBrk="1" hangingPunct="1">
              <a:buClr>
                <a:srgbClr val="000000"/>
              </a:buClr>
              <a:buSzPct val="100000"/>
              <a:buFont typeface="Calibri" pitchFamily="32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A8B13639-4C62-436C-B159-46AD1943C5B2}" type="slidenum">
              <a:rPr lang="en-GB" sz="1200">
                <a:solidFill>
                  <a:srgbClr val="B80000"/>
                </a:solidFill>
                <a:latin typeface="Calibri" pitchFamily="32" charset="0"/>
                <a:ea typeface="Arial Unicode MS" pitchFamily="34" charset="-128"/>
                <a:cs typeface="Arial Unicode MS" pitchFamily="34" charset="-128"/>
              </a:rPr>
              <a:pPr algn="r" defTabSz="457200" eaLnBrk="1" hangingPunct="1">
                <a:buClr>
                  <a:srgbClr val="000000"/>
                </a:buClr>
                <a:buSzPct val="100000"/>
                <a:buFont typeface="Calibri" pitchFamily="32" charset="0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29</a:t>
            </a:fld>
            <a:endParaRPr lang="en-GB" sz="1200">
              <a:solidFill>
                <a:srgbClr val="B80000"/>
              </a:solidFill>
              <a:latin typeface="Calibri" pitchFamily="32" charset="0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54D44C8-651F-4757-8794-E0D829FEF1D6}" type="slidenum">
              <a:rPr lang="en-US"/>
              <a:pPr/>
              <a:t>31</a:t>
            </a:fld>
            <a:endParaRPr lang="en-US"/>
          </a:p>
        </p:txBody>
      </p:sp>
      <p:sp>
        <p:nvSpPr>
          <p:cNvPr id="63490" name="Text Box 2"/>
          <p:cNvSpPr txBox="1">
            <a:spLocks noChangeArrowheads="1"/>
          </p:cNvSpPr>
          <p:nvPr/>
        </p:nvSpPr>
        <p:spPr bwMode="auto">
          <a:xfrm>
            <a:off x="685800" y="685800"/>
            <a:ext cx="54864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3491" name="Rectangle 3"/>
          <p:cNvSpPr txBox="1"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4813" cy="4114800"/>
          </a:xfrm>
          <a:ln/>
        </p:spPr>
        <p:txBody>
          <a:bodyPr wrap="none" anchor="ctr"/>
          <a:lstStyle/>
          <a:p>
            <a:endParaRPr lang="en-US"/>
          </a:p>
        </p:txBody>
      </p:sp>
      <p:sp>
        <p:nvSpPr>
          <p:cNvPr id="63492" name="Text Box 4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b"/>
          <a:lstStyle/>
          <a:p>
            <a:pPr algn="r" defTabSz="457200" eaLnBrk="1" hangingPunct="1">
              <a:buClr>
                <a:srgbClr val="000000"/>
              </a:buClr>
              <a:buSzPct val="100000"/>
              <a:buFont typeface="Calibri" pitchFamily="32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0588F6AE-3C0C-4FA8-9165-69282C851CC5}" type="slidenum">
              <a:rPr lang="en-GB" sz="1200">
                <a:solidFill>
                  <a:srgbClr val="B80000"/>
                </a:solidFill>
                <a:latin typeface="Calibri" pitchFamily="32" charset="0"/>
                <a:ea typeface="Arial Unicode MS" pitchFamily="34" charset="-128"/>
                <a:cs typeface="Arial Unicode MS" pitchFamily="34" charset="-128"/>
              </a:rPr>
              <a:pPr algn="r" defTabSz="457200" eaLnBrk="1" hangingPunct="1">
                <a:buClr>
                  <a:srgbClr val="000000"/>
                </a:buClr>
                <a:buSzPct val="100000"/>
                <a:buFont typeface="Calibri" pitchFamily="32" charset="0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31</a:t>
            </a:fld>
            <a:endParaRPr lang="en-GB" sz="1200">
              <a:solidFill>
                <a:srgbClr val="B80000"/>
              </a:solidFill>
              <a:latin typeface="Calibri" pitchFamily="32" charset="0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07C87C-F244-413F-8DDF-43CDC2D15451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638469C-E86C-4D11-BC19-631EC118DFFD}" type="slidenum">
              <a:rPr lang="en-US"/>
              <a:pPr/>
              <a:t>36</a:t>
            </a:fld>
            <a:endParaRPr lang="en-US"/>
          </a:p>
        </p:txBody>
      </p:sp>
      <p:sp>
        <p:nvSpPr>
          <p:cNvPr id="92162" name="Text Box 2"/>
          <p:cNvSpPr txBox="1">
            <a:spLocks noChangeArrowheads="1"/>
          </p:cNvSpPr>
          <p:nvPr/>
        </p:nvSpPr>
        <p:spPr bwMode="auto">
          <a:xfrm>
            <a:off x="685800" y="685800"/>
            <a:ext cx="54864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163" name="Rectangle 3"/>
          <p:cNvSpPr txBox="1"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4813" cy="4114800"/>
          </a:xfrm>
          <a:ln/>
        </p:spPr>
        <p:txBody>
          <a:bodyPr wrap="none" anchor="ctr"/>
          <a:lstStyle/>
          <a:p>
            <a:endParaRPr lang="en-US"/>
          </a:p>
        </p:txBody>
      </p:sp>
      <p:sp>
        <p:nvSpPr>
          <p:cNvPr id="92164" name="Text Box 4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b"/>
          <a:lstStyle/>
          <a:p>
            <a:pPr algn="r" defTabSz="457200" eaLnBrk="1" hangingPunct="1">
              <a:buClr>
                <a:srgbClr val="000000"/>
              </a:buClr>
              <a:buSzPct val="100000"/>
              <a:buFont typeface="Calibri" pitchFamily="32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21CACB87-D482-4DD9-BA2C-B0CA98EE026B}" type="slidenum">
              <a:rPr lang="en-GB" sz="1200">
                <a:solidFill>
                  <a:srgbClr val="B80000"/>
                </a:solidFill>
                <a:latin typeface="Calibri" pitchFamily="32" charset="0"/>
                <a:ea typeface="Arial Unicode MS" pitchFamily="34" charset="-128"/>
                <a:cs typeface="Arial Unicode MS" pitchFamily="34" charset="-128"/>
              </a:rPr>
              <a:pPr algn="r" defTabSz="457200" eaLnBrk="1" hangingPunct="1">
                <a:buClr>
                  <a:srgbClr val="000000"/>
                </a:buClr>
                <a:buSzPct val="100000"/>
                <a:buFont typeface="Calibri" pitchFamily="32" charset="0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36</a:t>
            </a:fld>
            <a:endParaRPr lang="en-GB" sz="1200">
              <a:solidFill>
                <a:srgbClr val="B80000"/>
              </a:solidFill>
              <a:latin typeface="Calibri" pitchFamily="32" charset="0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07C87C-F244-413F-8DDF-43CDC2D15451}" type="slidenum">
              <a:rPr lang="en-US" smtClean="0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22184-3F5B-427C-8B4B-C840654FE2E4}" type="datetimeFigureOut">
              <a:rPr lang="en-US" smtClean="0"/>
              <a:pPr/>
              <a:t>2/16/2013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46479-9E3D-42D9-BD53-8D4ECA0165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22184-3F5B-427C-8B4B-C840654FE2E4}" type="datetimeFigureOut">
              <a:rPr lang="en-US" smtClean="0"/>
              <a:pPr/>
              <a:t>2/16/2013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46479-9E3D-42D9-BD53-8D4ECA0165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22184-3F5B-427C-8B4B-C840654FE2E4}" type="datetimeFigureOut">
              <a:rPr lang="en-US" smtClean="0"/>
              <a:pPr/>
              <a:t>2/16/2013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46479-9E3D-42D9-BD53-8D4ECA0165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22184-3F5B-427C-8B4B-C840654FE2E4}" type="datetimeFigureOut">
              <a:rPr lang="en-US" smtClean="0"/>
              <a:pPr/>
              <a:t>2/16/2013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46479-9E3D-42D9-BD53-8D4ECA0165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22184-3F5B-427C-8B4B-C840654FE2E4}" type="datetimeFigureOut">
              <a:rPr lang="en-US" smtClean="0"/>
              <a:pPr/>
              <a:t>2/16/2013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46479-9E3D-42D9-BD53-8D4ECA0165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22184-3F5B-427C-8B4B-C840654FE2E4}" type="datetimeFigureOut">
              <a:rPr lang="en-US" smtClean="0"/>
              <a:pPr/>
              <a:t>2/16/2013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46479-9E3D-42D9-BD53-8D4ECA0165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22184-3F5B-427C-8B4B-C840654FE2E4}" type="datetimeFigureOut">
              <a:rPr lang="en-US" smtClean="0"/>
              <a:pPr/>
              <a:t>2/16/2013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46479-9E3D-42D9-BD53-8D4ECA0165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22184-3F5B-427C-8B4B-C840654FE2E4}" type="datetimeFigureOut">
              <a:rPr lang="en-US" smtClean="0"/>
              <a:pPr/>
              <a:t>2/16/2013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46479-9E3D-42D9-BD53-8D4ECA0165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22184-3F5B-427C-8B4B-C840654FE2E4}" type="datetimeFigureOut">
              <a:rPr lang="en-US" smtClean="0"/>
              <a:pPr/>
              <a:t>2/16/2013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46479-9E3D-42D9-BD53-8D4ECA0165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22184-3F5B-427C-8B4B-C840654FE2E4}" type="datetimeFigureOut">
              <a:rPr lang="en-US" smtClean="0"/>
              <a:pPr/>
              <a:t>2/16/2013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46479-9E3D-42D9-BD53-8D4ECA0165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22184-3F5B-427C-8B4B-C840654FE2E4}" type="datetimeFigureOut">
              <a:rPr lang="en-US" smtClean="0"/>
              <a:pPr/>
              <a:t>2/16/2013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D846479-9E3D-42D9-BD53-8D4ECA01650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  <a:p>
            <a:pPr lvl="2" eaLnBrk="1" latinLnBrk="0" hangingPunct="1"/>
            <a:r>
              <a:rPr kumimoji="0" lang="en-US" dirty="0" smtClean="0"/>
              <a:t>Third level</a:t>
            </a:r>
          </a:p>
          <a:p>
            <a:pPr lvl="3" eaLnBrk="1" latinLnBrk="0" hangingPunct="1"/>
            <a:r>
              <a:rPr kumimoji="0" lang="en-US" dirty="0" smtClean="0"/>
              <a:t>Fourth level</a:t>
            </a:r>
          </a:p>
          <a:p>
            <a:pPr lvl="4" eaLnBrk="1" latinLnBrk="0" hangingPunct="1"/>
            <a:r>
              <a:rPr kumimoji="0" lang="en-US" dirty="0" smtClean="0"/>
              <a:t>Fifth level</a:t>
            </a:r>
            <a:endParaRPr kumimoji="0"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5622184-3F5B-427C-8B4B-C840654FE2E4}" type="datetimeFigureOut">
              <a:rPr lang="en-US" smtClean="0"/>
              <a:pPr/>
              <a:t>2/16/2013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D846479-9E3D-42D9-BD53-8D4ECA016504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Comic Sans MS" pitchFamily="66" charset="0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Comic Sans MS" pitchFamily="66" charset="0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Comic Sans MS" pitchFamily="66" charset="0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Comic Sans MS" pitchFamily="66" charset="0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Comic Sans MS" pitchFamily="66" charset="0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Comic Sans MS" pitchFamily="66" charset="0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png"/><Relationship Id="rId13" Type="http://schemas.openxmlformats.org/officeDocument/2006/relationships/image" Target="../media/image7.png"/><Relationship Id="rId3" Type="http://schemas.openxmlformats.org/officeDocument/2006/relationships/image" Target="../media/image28.png"/><Relationship Id="rId7" Type="http://schemas.openxmlformats.org/officeDocument/2006/relationships/image" Target="../media/image32.png"/><Relationship Id="rId12" Type="http://schemas.openxmlformats.org/officeDocument/2006/relationships/image" Target="../media/image37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1.png"/><Relationship Id="rId11" Type="http://schemas.openxmlformats.org/officeDocument/2006/relationships/image" Target="../media/image36.png"/><Relationship Id="rId5" Type="http://schemas.openxmlformats.org/officeDocument/2006/relationships/image" Target="../media/image30.png"/><Relationship Id="rId10" Type="http://schemas.openxmlformats.org/officeDocument/2006/relationships/image" Target="../media/image35.png"/><Relationship Id="rId4" Type="http://schemas.openxmlformats.org/officeDocument/2006/relationships/image" Target="../media/image29.png"/><Relationship Id="rId9" Type="http://schemas.openxmlformats.org/officeDocument/2006/relationships/image" Target="../media/image34.png"/><Relationship Id="rId14" Type="http://schemas.openxmlformats.org/officeDocument/2006/relationships/image" Target="../media/image38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7" Type="http://schemas.openxmlformats.org/officeDocument/2006/relationships/image" Target="../media/image4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2.png"/><Relationship Id="rId5" Type="http://schemas.openxmlformats.org/officeDocument/2006/relationships/image" Target="../media/image41.png"/><Relationship Id="rId4" Type="http://schemas.openxmlformats.org/officeDocument/2006/relationships/image" Target="../media/image40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7.png"/><Relationship Id="rId5" Type="http://schemas.openxmlformats.org/officeDocument/2006/relationships/image" Target="../media/image46.png"/><Relationship Id="rId4" Type="http://schemas.openxmlformats.org/officeDocument/2006/relationships/image" Target="../media/image45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3.png"/><Relationship Id="rId13" Type="http://schemas.openxmlformats.org/officeDocument/2006/relationships/image" Target="../media/image44.png"/><Relationship Id="rId3" Type="http://schemas.openxmlformats.org/officeDocument/2006/relationships/image" Target="../media/image48.png"/><Relationship Id="rId7" Type="http://schemas.openxmlformats.org/officeDocument/2006/relationships/image" Target="../media/image52.png"/><Relationship Id="rId12" Type="http://schemas.openxmlformats.org/officeDocument/2006/relationships/image" Target="../media/image3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1.png"/><Relationship Id="rId11" Type="http://schemas.openxmlformats.org/officeDocument/2006/relationships/image" Target="../media/image55.png"/><Relationship Id="rId5" Type="http://schemas.openxmlformats.org/officeDocument/2006/relationships/image" Target="../media/image50.png"/><Relationship Id="rId15" Type="http://schemas.openxmlformats.org/officeDocument/2006/relationships/image" Target="../media/image57.png"/><Relationship Id="rId10" Type="http://schemas.openxmlformats.org/officeDocument/2006/relationships/image" Target="../media/image54.png"/><Relationship Id="rId4" Type="http://schemas.openxmlformats.org/officeDocument/2006/relationships/image" Target="../media/image49.png"/><Relationship Id="rId9" Type="http://schemas.openxmlformats.org/officeDocument/2006/relationships/image" Target="../media/image38.png"/><Relationship Id="rId14" Type="http://schemas.openxmlformats.org/officeDocument/2006/relationships/image" Target="../media/image56.png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0.png"/><Relationship Id="rId4" Type="http://schemas.openxmlformats.org/officeDocument/2006/relationships/image" Target="../media/image59.png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jpe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13" Type="http://schemas.openxmlformats.org/officeDocument/2006/relationships/image" Target="../media/image23.png"/><Relationship Id="rId3" Type="http://schemas.openxmlformats.org/officeDocument/2006/relationships/image" Target="../media/image14.png"/><Relationship Id="rId7" Type="http://schemas.openxmlformats.org/officeDocument/2006/relationships/image" Target="../media/image17.png"/><Relationship Id="rId12" Type="http://schemas.openxmlformats.org/officeDocument/2006/relationships/image" Target="../media/image2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png"/><Relationship Id="rId11" Type="http://schemas.openxmlformats.org/officeDocument/2006/relationships/image" Target="../media/image21.png"/><Relationship Id="rId5" Type="http://schemas.openxmlformats.org/officeDocument/2006/relationships/image" Target="../media/image4.jpeg"/><Relationship Id="rId10" Type="http://schemas.openxmlformats.org/officeDocument/2006/relationships/image" Target="../media/image20.png"/><Relationship Id="rId4" Type="http://schemas.openxmlformats.org/officeDocument/2006/relationships/image" Target="../media/image15.png"/><Relationship Id="rId9" Type="http://schemas.openxmlformats.org/officeDocument/2006/relationships/image" Target="../media/image19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hyperlink" Target="http://images.google.co.in/imgres?imgurl=http://www.endotext.org/female/female4/figures/figure4.jpg&amp;imgrefurl=http://www.endotext.org/female/female4/index.html&amp;h=375&amp;w=550&amp;sz=13&amp;hl=en&amp;start=30&amp;tbnid=cB9zjCKCJsYE1M:&amp;tbnh=91&amp;tbnw=133&amp;prev=/images?q=PCOS&amp;start=20&amp;gbv=2&amp;ndsp=20&amp;svnum=10&amp;hl=en&amp;sa=N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6.jpeg"/><Relationship Id="rId4" Type="http://schemas.openxmlformats.org/officeDocument/2006/relationships/hyperlink" Target="http://images.google.co.in/imgres?imgurl=http://www.ivf-infertility.com/images/polycystic_ovary.jpg&amp;imgrefurl=http://www.ivf-infertility.com/infertility/pcos.php&amp;h=297&amp;w=323&amp;sz=15&amp;hl=en&amp;start=7&amp;tbnid=MXdQfiKIH2Bf4M:&amp;tbnh=109&amp;tbnw=118&amp;prev=/images?q=PCOS&amp;gbv=2&amp;svnum=10&amp;hl=en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OVULATION INDUCTION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4419600"/>
            <a:ext cx="7854696" cy="2438400"/>
          </a:xfrm>
        </p:spPr>
        <p:txBody>
          <a:bodyPr/>
          <a:lstStyle/>
          <a:p>
            <a:r>
              <a:rPr lang="en-US" dirty="0" err="1" smtClean="0"/>
              <a:t>Dr.Anitha</a:t>
            </a:r>
            <a:r>
              <a:rPr lang="en-US" dirty="0" smtClean="0"/>
              <a:t>. M</a:t>
            </a:r>
          </a:p>
          <a:p>
            <a:r>
              <a:rPr lang="en-US" dirty="0" smtClean="0"/>
              <a:t>Associate Professor</a:t>
            </a:r>
          </a:p>
          <a:p>
            <a:r>
              <a:rPr lang="en-US" dirty="0" smtClean="0"/>
              <a:t>S A T Hospital</a:t>
            </a:r>
          </a:p>
          <a:p>
            <a:r>
              <a:rPr lang="en-US" dirty="0" smtClean="0"/>
              <a:t>Trivandrum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 obese women with a BMI &gt; 35 kg/m2 , seeking pregnancy should be denied any form of fertility treatment , until limited- at least  5 -10 % weight reduction has been achieved. </a:t>
            </a:r>
          </a:p>
          <a:p>
            <a:r>
              <a:rPr lang="en-US" dirty="0" smtClean="0"/>
              <a:t>Stop smoking – depletes follicles.</a:t>
            </a:r>
          </a:p>
          <a:p>
            <a:r>
              <a:rPr lang="en-US" dirty="0" smtClean="0"/>
              <a:t>Diet restriction – reduction of </a:t>
            </a:r>
            <a:r>
              <a:rPr lang="en-US" dirty="0" err="1" smtClean="0"/>
              <a:t>glycaemic</a:t>
            </a:r>
            <a:r>
              <a:rPr lang="en-US" dirty="0" smtClean="0"/>
              <a:t> load</a:t>
            </a:r>
          </a:p>
          <a:p>
            <a:r>
              <a:rPr lang="en-US" dirty="0" smtClean="0"/>
              <a:t>Exercise.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954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Mechanism </a:t>
            </a:r>
            <a:r>
              <a:rPr lang="en-US" dirty="0" smtClean="0">
                <a:solidFill>
                  <a:srgbClr val="FFFF00"/>
                </a:solidFill>
              </a:rPr>
              <a:t>of Ovarian Stimulation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686800" cy="5410200"/>
          </a:xfrm>
        </p:spPr>
        <p:txBody>
          <a:bodyPr>
            <a:noAutofit/>
          </a:bodyPr>
          <a:lstStyle/>
          <a:p>
            <a:pPr marL="342900" lvl="1" indent="-342900">
              <a:buFont typeface="Arial" pitchFamily="34" charset="0"/>
              <a:buChar char="•"/>
            </a:pPr>
            <a:r>
              <a:rPr lang="en-US" dirty="0" smtClean="0">
                <a:solidFill>
                  <a:srgbClr val="FFFF00"/>
                </a:solidFill>
              </a:rPr>
              <a:t>Pharmacological agents. </a:t>
            </a:r>
            <a:endParaRPr lang="en-US" dirty="0" smtClean="0"/>
          </a:p>
          <a:p>
            <a:pPr marL="342900" lvl="1" indent="-342900">
              <a:buFont typeface="Arial" pitchFamily="34" charset="0"/>
              <a:buChar char="•"/>
            </a:pPr>
            <a:r>
              <a:rPr lang="en-US" dirty="0" smtClean="0"/>
              <a:t>Moderate and manipulate endogenous  </a:t>
            </a:r>
            <a:r>
              <a:rPr lang="en-US" dirty="0" err="1" smtClean="0"/>
              <a:t>gonadotropins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>
                <a:solidFill>
                  <a:srgbClr val="FFFF00"/>
                </a:solidFill>
              </a:rPr>
              <a:t>Oral agents</a:t>
            </a:r>
            <a:r>
              <a:rPr lang="en-US" dirty="0" smtClean="0"/>
              <a:t>. </a:t>
            </a:r>
            <a:endParaRPr lang="en-US" dirty="0" smtClean="0"/>
          </a:p>
          <a:p>
            <a:pPr lvl="2"/>
            <a:r>
              <a:rPr lang="en-US" sz="2400" dirty="0" smtClean="0"/>
              <a:t>Selective </a:t>
            </a:r>
            <a:r>
              <a:rPr lang="en-US" sz="2400" dirty="0" err="1" smtClean="0"/>
              <a:t>Oestrogen</a:t>
            </a:r>
            <a:r>
              <a:rPr lang="en-US" sz="2400" dirty="0" smtClean="0"/>
              <a:t> receptor modulators –SERMS.</a:t>
            </a:r>
          </a:p>
          <a:p>
            <a:pPr lvl="3">
              <a:buNone/>
            </a:pPr>
            <a:r>
              <a:rPr lang="en-US" sz="2400" dirty="0" err="1" smtClean="0">
                <a:solidFill>
                  <a:srgbClr val="00B050"/>
                </a:solidFill>
              </a:rPr>
              <a:t>Clomiphene</a:t>
            </a:r>
            <a:r>
              <a:rPr lang="en-US" sz="2400" dirty="0" smtClean="0">
                <a:solidFill>
                  <a:srgbClr val="00B050"/>
                </a:solidFill>
              </a:rPr>
              <a:t> citrate,  </a:t>
            </a:r>
            <a:r>
              <a:rPr lang="en-US" sz="2400" dirty="0" err="1" smtClean="0">
                <a:solidFill>
                  <a:srgbClr val="00B050"/>
                </a:solidFill>
              </a:rPr>
              <a:t>Tamoxifen</a:t>
            </a:r>
            <a:r>
              <a:rPr lang="en-US" sz="2400" dirty="0" smtClean="0">
                <a:solidFill>
                  <a:srgbClr val="00B050"/>
                </a:solidFill>
              </a:rPr>
              <a:t>.</a:t>
            </a:r>
          </a:p>
          <a:p>
            <a:pPr lvl="3"/>
            <a:endParaRPr lang="en-US" sz="2400" dirty="0" smtClean="0"/>
          </a:p>
          <a:p>
            <a:pPr lvl="2"/>
            <a:r>
              <a:rPr lang="en-US" sz="2400" dirty="0" smtClean="0"/>
              <a:t>Modulate </a:t>
            </a:r>
            <a:r>
              <a:rPr lang="en-US" sz="2400" dirty="0" err="1" smtClean="0"/>
              <a:t>oestrogen</a:t>
            </a:r>
            <a:r>
              <a:rPr lang="en-US" sz="2400" dirty="0" smtClean="0"/>
              <a:t> production – </a:t>
            </a:r>
            <a:r>
              <a:rPr lang="en-US" sz="2400" dirty="0" err="1" smtClean="0"/>
              <a:t>Aromatase</a:t>
            </a:r>
            <a:r>
              <a:rPr lang="en-US" sz="2400" dirty="0" smtClean="0"/>
              <a:t> inhibitors.</a:t>
            </a:r>
            <a:endParaRPr lang="en-US" sz="2400" dirty="0" smtClean="0"/>
          </a:p>
          <a:p>
            <a:pPr lvl="3">
              <a:buNone/>
            </a:pPr>
            <a:r>
              <a:rPr lang="en-US" sz="2400" dirty="0" err="1" smtClean="0">
                <a:solidFill>
                  <a:srgbClr val="00B050"/>
                </a:solidFill>
              </a:rPr>
              <a:t>Letrozole</a:t>
            </a:r>
            <a:r>
              <a:rPr lang="en-US" sz="2400" dirty="0" smtClean="0">
                <a:solidFill>
                  <a:srgbClr val="00B050"/>
                </a:solidFill>
              </a:rPr>
              <a:t> , </a:t>
            </a:r>
            <a:r>
              <a:rPr lang="en-US" sz="2400" dirty="0" err="1" smtClean="0">
                <a:solidFill>
                  <a:srgbClr val="00B050"/>
                </a:solidFill>
              </a:rPr>
              <a:t>Anastrazole</a:t>
            </a:r>
            <a:r>
              <a:rPr lang="en-US" sz="2400" dirty="0" smtClean="0">
                <a:solidFill>
                  <a:srgbClr val="00B050"/>
                </a:solidFill>
              </a:rPr>
              <a:t>.</a:t>
            </a:r>
          </a:p>
          <a:p>
            <a:pPr lvl="3"/>
            <a:endParaRPr lang="en-US" sz="2400" dirty="0" smtClean="0"/>
          </a:p>
          <a:p>
            <a:pPr lvl="1"/>
            <a:r>
              <a:rPr lang="en-US" dirty="0" err="1" smtClean="0">
                <a:solidFill>
                  <a:srgbClr val="FFFF00"/>
                </a:solidFill>
              </a:rPr>
              <a:t>Injectables</a:t>
            </a:r>
            <a:r>
              <a:rPr lang="en-US" dirty="0" smtClean="0">
                <a:solidFill>
                  <a:srgbClr val="FFFF00"/>
                </a:solidFill>
              </a:rPr>
              <a:t>.</a:t>
            </a:r>
          </a:p>
          <a:p>
            <a:pPr lvl="2">
              <a:buNone/>
            </a:pPr>
            <a:r>
              <a:rPr lang="en-US" sz="2400" dirty="0" err="1" smtClean="0"/>
              <a:t>Gonadotropins</a:t>
            </a: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304800" y="2057400"/>
            <a:ext cx="8839200" cy="399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3200">
                <a:solidFill>
                  <a:srgbClr val="99CCFF"/>
                </a:solidFill>
                <a:latin typeface="Comic Sans MS" pitchFamily="66" charset="0"/>
              </a:rPr>
              <a:t>First line drug for most anovulatory or oligo-ovulatory infertile women with adequate estrogen (WHO type II esp PCOS)</a:t>
            </a:r>
          </a:p>
          <a:p>
            <a:r>
              <a:rPr lang="en-GB" sz="3200">
                <a:solidFill>
                  <a:srgbClr val="99CCFF"/>
                </a:solidFill>
                <a:latin typeface="Comic Sans MS" pitchFamily="66" charset="0"/>
              </a:rPr>
              <a:t>and a positive progesterone challenge test</a:t>
            </a:r>
            <a:endParaRPr lang="en-US" sz="3200">
              <a:solidFill>
                <a:srgbClr val="99CCFF"/>
              </a:solidFill>
              <a:latin typeface="Comic Sans MS" pitchFamily="66" charset="0"/>
            </a:endParaRPr>
          </a:p>
          <a:p>
            <a:endParaRPr lang="en-GB" sz="3200">
              <a:solidFill>
                <a:schemeClr val="bg1"/>
              </a:solidFill>
              <a:latin typeface="Comic Sans MS" pitchFamily="66" charset="0"/>
            </a:endParaRPr>
          </a:p>
          <a:p>
            <a:r>
              <a:rPr lang="en-GB" sz="3200">
                <a:solidFill>
                  <a:schemeClr val="bg1"/>
                </a:solidFill>
                <a:latin typeface="Comic Sans MS" pitchFamily="66" charset="0"/>
              </a:rPr>
              <a:t>Not for women with low E levels (WHO type I and III women) </a:t>
            </a:r>
          </a:p>
          <a:p>
            <a:endParaRPr lang="en-GB" sz="3200">
              <a:solidFill>
                <a:schemeClr val="bg1"/>
              </a:solidFill>
              <a:latin typeface="Comic Sans MS" pitchFamily="66" charset="0"/>
              <a:ea typeface="Arial Unicode MS" pitchFamily="34" charset="-128"/>
              <a:cs typeface="Arial" charset="0"/>
            </a:endParaRPr>
          </a:p>
        </p:txBody>
      </p:sp>
      <p:sp>
        <p:nvSpPr>
          <p:cNvPr id="8198" name="Text Box 6"/>
          <p:cNvSpPr txBox="1">
            <a:spLocks noChangeArrowheads="1"/>
          </p:cNvSpPr>
          <p:nvPr/>
        </p:nvSpPr>
        <p:spPr bwMode="auto">
          <a:xfrm>
            <a:off x="1524000" y="457200"/>
            <a:ext cx="6781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 b="1">
                <a:solidFill>
                  <a:srgbClr val="FFFF00"/>
                </a:solidFill>
                <a:latin typeface="Comic Sans MS" pitchFamily="66" charset="0"/>
              </a:rPr>
              <a:t>Clomiphene citrate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Clomiphene</a:t>
            </a:r>
            <a:r>
              <a:rPr lang="en-US" dirty="0" smtClean="0"/>
              <a:t> Citrate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Greenblatt</a:t>
            </a:r>
            <a:r>
              <a:rPr lang="en-US" dirty="0" smtClean="0"/>
              <a:t> in 1962.</a:t>
            </a:r>
          </a:p>
          <a:p>
            <a:r>
              <a:rPr lang="en-US" dirty="0" smtClean="0"/>
              <a:t>Long half life  5-21 days.</a:t>
            </a:r>
          </a:p>
          <a:p>
            <a:r>
              <a:rPr lang="en-US" dirty="0" smtClean="0"/>
              <a:t>Stored in body fats.</a:t>
            </a:r>
          </a:p>
          <a:p>
            <a:r>
              <a:rPr lang="en-US" dirty="0" smtClean="0"/>
              <a:t>Estrogen agonist and antagonist –SERM.</a:t>
            </a:r>
          </a:p>
          <a:p>
            <a:r>
              <a:rPr lang="en-US" dirty="0" smtClean="0"/>
              <a:t>Agonist properties manifest only when endogenous </a:t>
            </a:r>
            <a:r>
              <a:rPr lang="en-US" dirty="0" err="1" smtClean="0"/>
              <a:t>oestrogen</a:t>
            </a:r>
            <a:r>
              <a:rPr lang="en-US" dirty="0" smtClean="0"/>
              <a:t> levels are very low.</a:t>
            </a:r>
          </a:p>
          <a:p>
            <a:r>
              <a:rPr lang="en-US" dirty="0" err="1" smtClean="0"/>
              <a:t>Racemic</a:t>
            </a:r>
            <a:r>
              <a:rPr lang="en-US" dirty="0" smtClean="0"/>
              <a:t> mix of </a:t>
            </a:r>
            <a:r>
              <a:rPr lang="en-US" dirty="0" err="1" smtClean="0"/>
              <a:t>enclomiphene</a:t>
            </a:r>
            <a:r>
              <a:rPr lang="en-US" dirty="0" smtClean="0"/>
              <a:t> and </a:t>
            </a:r>
            <a:r>
              <a:rPr lang="en-US" dirty="0" err="1" smtClean="0"/>
              <a:t>Zuclomiphene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Enclomiphene</a:t>
            </a:r>
            <a:r>
              <a:rPr lang="en-US" dirty="0" smtClean="0"/>
              <a:t> more potent </a:t>
            </a:r>
            <a:r>
              <a:rPr lang="en-US" dirty="0" err="1" smtClean="0"/>
              <a:t>antioestrogenic</a:t>
            </a:r>
            <a:endParaRPr lang="en-US" dirty="0" smtClean="0"/>
          </a:p>
          <a:p>
            <a:r>
              <a:rPr lang="en-US" dirty="0" smtClean="0"/>
              <a:t>Responsible for the ovulation stimulation</a:t>
            </a:r>
          </a:p>
          <a:p>
            <a:r>
              <a:rPr lang="en-US" dirty="0" smtClean="0"/>
              <a:t>Half life of few days.</a:t>
            </a:r>
          </a:p>
          <a:p>
            <a:r>
              <a:rPr lang="en-US" dirty="0" err="1" smtClean="0"/>
              <a:t>Zuclomiphene</a:t>
            </a:r>
            <a:r>
              <a:rPr lang="en-US" dirty="0" smtClean="0"/>
              <a:t> cleared more slowly.</a:t>
            </a:r>
          </a:p>
          <a:p>
            <a:r>
              <a:rPr lang="en-US" dirty="0" smtClean="0"/>
              <a:t>Responsible for the peripheral action.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676400" y="0"/>
            <a:ext cx="8374063" cy="1058863"/>
            <a:chOff x="200" y="77"/>
            <a:chExt cx="5275" cy="667"/>
          </a:xfrm>
        </p:grpSpPr>
        <p:pic>
          <p:nvPicPr>
            <p:cNvPr id="9221" name="Picture 5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00" y="77"/>
              <a:ext cx="5276" cy="66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</p:pic>
        <p:sp>
          <p:nvSpPr>
            <p:cNvPr id="9222" name="Text Box 6"/>
            <p:cNvSpPr txBox="1">
              <a:spLocks noChangeArrowheads="1"/>
            </p:cNvSpPr>
            <p:nvPr/>
          </p:nvSpPr>
          <p:spPr bwMode="auto">
            <a:xfrm>
              <a:off x="200" y="77"/>
              <a:ext cx="5276" cy="66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3810000" y="1828800"/>
            <a:ext cx="1657350" cy="625475"/>
            <a:chOff x="1236" y="1018"/>
            <a:chExt cx="1044" cy="394"/>
          </a:xfrm>
        </p:grpSpPr>
        <p:pic>
          <p:nvPicPr>
            <p:cNvPr id="9224" name="Picture 8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236" y="1018"/>
              <a:ext cx="1045" cy="39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</p:pic>
        <p:sp>
          <p:nvSpPr>
            <p:cNvPr id="9225" name="Text Box 9"/>
            <p:cNvSpPr txBox="1">
              <a:spLocks noChangeArrowheads="1"/>
            </p:cNvSpPr>
            <p:nvPr/>
          </p:nvSpPr>
          <p:spPr bwMode="auto">
            <a:xfrm>
              <a:off x="1289" y="1070"/>
              <a:ext cx="939" cy="289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 algn="ctr" defTabSz="457200" eaLnBrk="1" hangingPunct="1">
                <a:buClr>
                  <a:srgbClr val="FFFFFF"/>
                </a:buClr>
                <a:buSzPct val="100000"/>
                <a:buFont typeface="Arial" charset="0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1200">
                  <a:solidFill>
                    <a:srgbClr val="FFFFFF"/>
                  </a:solidFill>
                  <a:ea typeface="Arial Unicode MS" pitchFamily="34" charset="-128"/>
                  <a:cs typeface="Arial" charset="0"/>
                </a:rPr>
                <a:t>Hypothalamus Pituitary</a:t>
              </a:r>
            </a:p>
          </p:txBody>
        </p:sp>
      </p:grpSp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6172200" y="1219200"/>
            <a:ext cx="2374900" cy="644525"/>
            <a:chOff x="2235" y="783"/>
            <a:chExt cx="1496" cy="406"/>
          </a:xfrm>
        </p:grpSpPr>
        <p:pic>
          <p:nvPicPr>
            <p:cNvPr id="9227" name="Picture 11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235" y="783"/>
              <a:ext cx="1497" cy="40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</p:pic>
        <p:sp>
          <p:nvSpPr>
            <p:cNvPr id="9228" name="Text Box 12"/>
            <p:cNvSpPr txBox="1">
              <a:spLocks noChangeArrowheads="1"/>
            </p:cNvSpPr>
            <p:nvPr/>
          </p:nvSpPr>
          <p:spPr bwMode="auto">
            <a:xfrm>
              <a:off x="2295" y="843"/>
              <a:ext cx="1385" cy="289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 algn="ctr" defTabSz="457200" eaLnBrk="1" hangingPunct="1">
                <a:buClr>
                  <a:srgbClr val="2C3036"/>
                </a:buClr>
                <a:buSzPct val="100000"/>
                <a:buFont typeface="Arial" charset="0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1200">
                  <a:solidFill>
                    <a:srgbClr val="2C3036"/>
                  </a:solidFill>
                  <a:ea typeface="Arial Unicode MS" pitchFamily="34" charset="-128"/>
                  <a:cs typeface="Arial" charset="0"/>
                </a:rPr>
                <a:t>CC binds to ER and depletes receptor concentrations</a:t>
              </a:r>
            </a:p>
          </p:txBody>
        </p:sp>
      </p:grpSp>
      <p:sp>
        <p:nvSpPr>
          <p:cNvPr id="9229" name="Rectangle 13"/>
          <p:cNvSpPr>
            <a:spLocks noChangeArrowheads="1"/>
          </p:cNvSpPr>
          <p:nvPr/>
        </p:nvSpPr>
        <p:spPr bwMode="auto">
          <a:xfrm>
            <a:off x="5867400" y="2667000"/>
            <a:ext cx="2093913" cy="4587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ctr" defTabSz="457200" eaLnBrk="1" hangingPunct="1">
              <a:buClr>
                <a:srgbClr val="7030A0"/>
              </a:buClr>
              <a:buSzPct val="100000"/>
              <a:buFont typeface="Arial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200">
                <a:solidFill>
                  <a:schemeClr val="bg1"/>
                </a:solidFill>
                <a:ea typeface="Arial Unicode MS" pitchFamily="34" charset="-128"/>
                <a:cs typeface="Arial" charset="0"/>
              </a:rPr>
              <a:t>estrogen –ve feedback interrupted</a:t>
            </a:r>
          </a:p>
        </p:txBody>
      </p:sp>
      <p:grpSp>
        <p:nvGrpSpPr>
          <p:cNvPr id="5" name="Group 14"/>
          <p:cNvGrpSpPr>
            <a:grpSpLocks/>
          </p:cNvGrpSpPr>
          <p:nvPr/>
        </p:nvGrpSpPr>
        <p:grpSpPr bwMode="auto">
          <a:xfrm>
            <a:off x="2057400" y="4648200"/>
            <a:ext cx="2649538" cy="449263"/>
            <a:chOff x="526" y="2258"/>
            <a:chExt cx="1669" cy="283"/>
          </a:xfrm>
        </p:grpSpPr>
        <p:pic>
          <p:nvPicPr>
            <p:cNvPr id="9231" name="Picture 15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526" y="2258"/>
              <a:ext cx="1670" cy="284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</p:pic>
        <p:sp>
          <p:nvSpPr>
            <p:cNvPr id="9232" name="Text Box 16"/>
            <p:cNvSpPr txBox="1">
              <a:spLocks noChangeArrowheads="1"/>
            </p:cNvSpPr>
            <p:nvPr/>
          </p:nvSpPr>
          <p:spPr bwMode="auto">
            <a:xfrm>
              <a:off x="580" y="2312"/>
              <a:ext cx="1561" cy="174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 algn="ctr" defTabSz="457200" eaLnBrk="1" hangingPunct="1">
                <a:buClr>
                  <a:srgbClr val="FFFFFF"/>
                </a:buClr>
                <a:buSzPct val="100000"/>
                <a:buFont typeface="Arial" charset="0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1200">
                  <a:solidFill>
                    <a:srgbClr val="FFFFFF"/>
                  </a:solidFill>
                  <a:ea typeface="Arial Unicode MS" pitchFamily="34" charset="-128"/>
                  <a:cs typeface="Arial" charset="0"/>
                </a:rPr>
                <a:t>More smaller follicles are rescued</a:t>
              </a:r>
            </a:p>
          </p:txBody>
        </p:sp>
      </p:grpSp>
      <p:sp>
        <p:nvSpPr>
          <p:cNvPr id="9233" name="Rectangle 17"/>
          <p:cNvSpPr>
            <a:spLocks noChangeArrowheads="1"/>
          </p:cNvSpPr>
          <p:nvPr/>
        </p:nvSpPr>
        <p:spPr bwMode="auto">
          <a:xfrm>
            <a:off x="1524000" y="3124200"/>
            <a:ext cx="2093913" cy="2762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ctr" defTabSz="457200" eaLnBrk="1" hangingPunct="1">
              <a:buClr>
                <a:srgbClr val="7030A0"/>
              </a:buClr>
              <a:buSzPct val="100000"/>
              <a:buFont typeface="Arial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200">
                <a:solidFill>
                  <a:schemeClr val="bg1"/>
                </a:solidFill>
                <a:ea typeface="Arial Unicode MS" pitchFamily="34" charset="-128"/>
                <a:cs typeface="Arial" charset="0"/>
              </a:rPr>
              <a:t>FSH stimulation </a:t>
            </a:r>
            <a:r>
              <a:rPr lang="en-GB" sz="1200" u="sng">
                <a:solidFill>
                  <a:schemeClr val="bg1"/>
                </a:solidFill>
                <a:ea typeface="Arial Unicode MS" pitchFamily="34" charset="-128"/>
                <a:cs typeface="Arial" charset="0"/>
              </a:rPr>
              <a:t>continues</a:t>
            </a:r>
          </a:p>
        </p:txBody>
      </p:sp>
      <p:grpSp>
        <p:nvGrpSpPr>
          <p:cNvPr id="6" name="Group 18"/>
          <p:cNvGrpSpPr>
            <a:grpSpLocks/>
          </p:cNvGrpSpPr>
          <p:nvPr/>
        </p:nvGrpSpPr>
        <p:grpSpPr bwMode="auto">
          <a:xfrm>
            <a:off x="2438400" y="5867400"/>
            <a:ext cx="2082800" cy="449263"/>
            <a:chOff x="680" y="2853"/>
            <a:chExt cx="1312" cy="283"/>
          </a:xfrm>
        </p:grpSpPr>
        <p:pic>
          <p:nvPicPr>
            <p:cNvPr id="9235" name="Picture 19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680" y="2853"/>
              <a:ext cx="1313" cy="284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</p:pic>
        <p:sp>
          <p:nvSpPr>
            <p:cNvPr id="9236" name="Text Box 20"/>
            <p:cNvSpPr txBox="1">
              <a:spLocks noChangeArrowheads="1"/>
            </p:cNvSpPr>
            <p:nvPr/>
          </p:nvSpPr>
          <p:spPr bwMode="auto">
            <a:xfrm>
              <a:off x="733" y="2908"/>
              <a:ext cx="1208" cy="174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 algn="ctr" defTabSz="457200" eaLnBrk="1" hangingPunct="1">
                <a:buClr>
                  <a:srgbClr val="FFFFFF"/>
                </a:buClr>
                <a:buSzPct val="100000"/>
                <a:buFont typeface="Arial" charset="0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1200">
                  <a:solidFill>
                    <a:srgbClr val="FFFFFF"/>
                  </a:solidFill>
                  <a:ea typeface="Arial Unicode MS" pitchFamily="34" charset="-128"/>
                  <a:cs typeface="Arial" charset="0"/>
                </a:rPr>
                <a:t>Multiple follicles develop</a:t>
              </a:r>
            </a:p>
          </p:txBody>
        </p:sp>
      </p:grpSp>
      <p:grpSp>
        <p:nvGrpSpPr>
          <p:cNvPr id="7" name="Group 21"/>
          <p:cNvGrpSpPr>
            <a:grpSpLocks/>
          </p:cNvGrpSpPr>
          <p:nvPr/>
        </p:nvGrpSpPr>
        <p:grpSpPr bwMode="auto">
          <a:xfrm>
            <a:off x="8458200" y="1295400"/>
            <a:ext cx="492125" cy="487363"/>
            <a:chOff x="2124" y="660"/>
            <a:chExt cx="310" cy="307"/>
          </a:xfrm>
        </p:grpSpPr>
        <p:pic>
          <p:nvPicPr>
            <p:cNvPr id="9238" name="Picture 22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2124" y="660"/>
              <a:ext cx="311" cy="30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</p:pic>
        <p:sp>
          <p:nvSpPr>
            <p:cNvPr id="9239" name="Text Box 23"/>
            <p:cNvSpPr txBox="1">
              <a:spLocks noChangeArrowheads="1"/>
            </p:cNvSpPr>
            <p:nvPr/>
          </p:nvSpPr>
          <p:spPr bwMode="auto">
            <a:xfrm>
              <a:off x="2208" y="743"/>
              <a:ext cx="142" cy="14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 anchor="ctr"/>
            <a:lstStyle/>
            <a:p>
              <a:pPr algn="ctr" defTabSz="457200" eaLnBrk="1" hangingPunct="1">
                <a:buClr>
                  <a:srgbClr val="FFFFFF"/>
                </a:buClr>
                <a:buSzPct val="100000"/>
                <a:buFont typeface="NiteClub" charset="0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1400">
                  <a:solidFill>
                    <a:srgbClr val="FFFFFF"/>
                  </a:solidFill>
                  <a:latin typeface="NiteClub" charset="0"/>
                  <a:ea typeface="Arial Unicode MS" pitchFamily="34" charset="-128"/>
                  <a:cs typeface="Arial Unicode MS" pitchFamily="34" charset="-128"/>
                </a:rPr>
                <a:t>1</a:t>
              </a:r>
            </a:p>
          </p:txBody>
        </p:sp>
      </p:grpSp>
      <p:grpSp>
        <p:nvGrpSpPr>
          <p:cNvPr id="8" name="Group 24"/>
          <p:cNvGrpSpPr>
            <a:grpSpLocks/>
          </p:cNvGrpSpPr>
          <p:nvPr/>
        </p:nvGrpSpPr>
        <p:grpSpPr bwMode="auto">
          <a:xfrm>
            <a:off x="7696200" y="2819400"/>
            <a:ext cx="485775" cy="487363"/>
            <a:chOff x="2216" y="1263"/>
            <a:chExt cx="306" cy="307"/>
          </a:xfrm>
        </p:grpSpPr>
        <p:pic>
          <p:nvPicPr>
            <p:cNvPr id="9241" name="Picture 25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2216" y="1263"/>
              <a:ext cx="307" cy="30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</p:pic>
        <p:sp>
          <p:nvSpPr>
            <p:cNvPr id="9242" name="Text Box 26"/>
            <p:cNvSpPr txBox="1">
              <a:spLocks noChangeArrowheads="1"/>
            </p:cNvSpPr>
            <p:nvPr/>
          </p:nvSpPr>
          <p:spPr bwMode="auto">
            <a:xfrm>
              <a:off x="2298" y="1346"/>
              <a:ext cx="142" cy="14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 anchor="ctr"/>
            <a:lstStyle/>
            <a:p>
              <a:pPr algn="ctr" defTabSz="457200" eaLnBrk="1" hangingPunct="1">
                <a:buClr>
                  <a:srgbClr val="FFFFFF"/>
                </a:buClr>
                <a:buSzPct val="100000"/>
                <a:buFont typeface="NiteClub" charset="0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1400">
                  <a:solidFill>
                    <a:srgbClr val="FFFFFF"/>
                  </a:solidFill>
                  <a:latin typeface="NiteClub" charset="0"/>
                  <a:ea typeface="Arial Unicode MS" pitchFamily="34" charset="-128"/>
                  <a:cs typeface="Arial Unicode MS" pitchFamily="34" charset="-128"/>
                </a:rPr>
                <a:t>2</a:t>
              </a:r>
            </a:p>
          </p:txBody>
        </p:sp>
      </p:grpSp>
      <p:grpSp>
        <p:nvGrpSpPr>
          <p:cNvPr id="9" name="Group 27"/>
          <p:cNvGrpSpPr>
            <a:grpSpLocks/>
          </p:cNvGrpSpPr>
          <p:nvPr/>
        </p:nvGrpSpPr>
        <p:grpSpPr bwMode="auto">
          <a:xfrm>
            <a:off x="1143000" y="3124200"/>
            <a:ext cx="485775" cy="485775"/>
            <a:chOff x="27" y="1129"/>
            <a:chExt cx="306" cy="306"/>
          </a:xfrm>
        </p:grpSpPr>
        <p:pic>
          <p:nvPicPr>
            <p:cNvPr id="9244" name="Picture 28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27" y="1129"/>
              <a:ext cx="307" cy="30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</p:pic>
        <p:sp>
          <p:nvSpPr>
            <p:cNvPr id="9245" name="Text Box 29"/>
            <p:cNvSpPr txBox="1">
              <a:spLocks noChangeArrowheads="1"/>
            </p:cNvSpPr>
            <p:nvPr/>
          </p:nvSpPr>
          <p:spPr bwMode="auto">
            <a:xfrm>
              <a:off x="109" y="1211"/>
              <a:ext cx="141" cy="141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 anchor="ctr"/>
            <a:lstStyle/>
            <a:p>
              <a:pPr algn="ctr" defTabSz="457200" eaLnBrk="1" hangingPunct="1">
                <a:buClr>
                  <a:srgbClr val="FFFFFF"/>
                </a:buClr>
                <a:buSzPct val="100000"/>
                <a:buFont typeface="NiteClub" charset="0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1400">
                  <a:solidFill>
                    <a:srgbClr val="FFFFFF"/>
                  </a:solidFill>
                  <a:latin typeface="NiteClub" charset="0"/>
                  <a:ea typeface="Arial Unicode MS" pitchFamily="34" charset="-128"/>
                  <a:cs typeface="Arial Unicode MS" pitchFamily="34" charset="-128"/>
                </a:rPr>
                <a:t>3</a:t>
              </a:r>
            </a:p>
          </p:txBody>
        </p:sp>
      </p:grpSp>
      <p:grpSp>
        <p:nvGrpSpPr>
          <p:cNvPr id="10" name="Group 30"/>
          <p:cNvGrpSpPr>
            <a:grpSpLocks/>
          </p:cNvGrpSpPr>
          <p:nvPr/>
        </p:nvGrpSpPr>
        <p:grpSpPr bwMode="auto">
          <a:xfrm>
            <a:off x="1524000" y="4724400"/>
            <a:ext cx="485775" cy="485775"/>
            <a:chOff x="365" y="2243"/>
            <a:chExt cx="306" cy="306"/>
          </a:xfrm>
        </p:grpSpPr>
        <p:pic>
          <p:nvPicPr>
            <p:cNvPr id="9247" name="Picture 31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365" y="2243"/>
              <a:ext cx="307" cy="30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</p:pic>
        <p:sp>
          <p:nvSpPr>
            <p:cNvPr id="9248" name="Text Box 32"/>
            <p:cNvSpPr txBox="1">
              <a:spLocks noChangeArrowheads="1"/>
            </p:cNvSpPr>
            <p:nvPr/>
          </p:nvSpPr>
          <p:spPr bwMode="auto">
            <a:xfrm>
              <a:off x="447" y="2325"/>
              <a:ext cx="141" cy="14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 anchor="ctr"/>
            <a:lstStyle/>
            <a:p>
              <a:pPr algn="ctr" defTabSz="457200" eaLnBrk="1" hangingPunct="1">
                <a:buClr>
                  <a:srgbClr val="FFFFFF"/>
                </a:buClr>
                <a:buSzPct val="100000"/>
                <a:buFont typeface="NiteClub" charset="0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1400">
                  <a:solidFill>
                    <a:srgbClr val="FFFFFF"/>
                  </a:solidFill>
                  <a:latin typeface="NiteClub" charset="0"/>
                  <a:ea typeface="Arial Unicode MS" pitchFamily="34" charset="-128"/>
                  <a:cs typeface="Arial Unicode MS" pitchFamily="34" charset="-128"/>
                </a:rPr>
                <a:t>4</a:t>
              </a:r>
            </a:p>
          </p:txBody>
        </p:sp>
      </p:grpSp>
      <p:grpSp>
        <p:nvGrpSpPr>
          <p:cNvPr id="11" name="Group 33"/>
          <p:cNvGrpSpPr>
            <a:grpSpLocks/>
          </p:cNvGrpSpPr>
          <p:nvPr/>
        </p:nvGrpSpPr>
        <p:grpSpPr bwMode="auto">
          <a:xfrm>
            <a:off x="1981200" y="5943600"/>
            <a:ext cx="485775" cy="485775"/>
            <a:chOff x="507" y="2830"/>
            <a:chExt cx="306" cy="306"/>
          </a:xfrm>
        </p:grpSpPr>
        <p:pic>
          <p:nvPicPr>
            <p:cNvPr id="9250" name="Picture 34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507" y="2830"/>
              <a:ext cx="307" cy="30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</p:pic>
        <p:sp>
          <p:nvSpPr>
            <p:cNvPr id="9251" name="Text Box 35"/>
            <p:cNvSpPr txBox="1">
              <a:spLocks noChangeArrowheads="1"/>
            </p:cNvSpPr>
            <p:nvPr/>
          </p:nvSpPr>
          <p:spPr bwMode="auto">
            <a:xfrm>
              <a:off x="591" y="2914"/>
              <a:ext cx="141" cy="141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 anchor="ctr"/>
            <a:lstStyle/>
            <a:p>
              <a:pPr algn="ctr" defTabSz="457200" eaLnBrk="1" hangingPunct="1">
                <a:buClr>
                  <a:srgbClr val="FFFFFF"/>
                </a:buClr>
                <a:buSzPct val="100000"/>
                <a:buFont typeface="NiteClub" charset="0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1400">
                  <a:solidFill>
                    <a:srgbClr val="FFFFFF"/>
                  </a:solidFill>
                  <a:latin typeface="NiteClub" charset="0"/>
                  <a:ea typeface="Arial Unicode MS" pitchFamily="34" charset="-128"/>
                  <a:cs typeface="Arial Unicode MS" pitchFamily="34" charset="-128"/>
                </a:rPr>
                <a:t>5</a:t>
              </a:r>
            </a:p>
          </p:txBody>
        </p:sp>
      </p:grpSp>
      <p:pic>
        <p:nvPicPr>
          <p:cNvPr id="9252" name="Picture 36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048000" y="3657600"/>
            <a:ext cx="533400" cy="492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9253" name="Picture 37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733800" y="3657600"/>
            <a:ext cx="419100" cy="4937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9254" name="Picture 38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3276600" y="3733800"/>
            <a:ext cx="298450" cy="254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9255" name="Picture 39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3505200" y="4038600"/>
            <a:ext cx="296863" cy="254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9256" name="Picture 40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3581400" y="4191000"/>
            <a:ext cx="296863" cy="254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9257" name="Picture 41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2971800" y="4038600"/>
            <a:ext cx="492125" cy="4191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9258" name="Picture 42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6629400" y="3276600"/>
            <a:ext cx="855663" cy="7286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9259" name="AutoShape 43"/>
          <p:cNvSpPr>
            <a:spLocks/>
          </p:cNvSpPr>
          <p:nvPr/>
        </p:nvSpPr>
        <p:spPr bwMode="auto">
          <a:xfrm rot="19020000">
            <a:off x="3078163" y="1446213"/>
            <a:ext cx="1366837" cy="1506537"/>
          </a:xfrm>
          <a:custGeom>
            <a:avLst/>
            <a:gdLst>
              <a:gd name="T0" fmla="*/ 630664 w 1366221"/>
              <a:gd name="T1" fmla="*/ 2223 h 1506070"/>
              <a:gd name="T2" fmla="*/ 683111 w 1366221"/>
              <a:gd name="T3" fmla="*/ 753035 h 1506070"/>
              <a:gd name="T4" fmla="*/ 1013982 w 1366221"/>
              <a:gd name="T5" fmla="*/ 94228 h 1506070"/>
              <a:gd name="T6" fmla="*/ 630664 w 1366221"/>
              <a:gd name="T7" fmla="*/ 0 h 1506070"/>
              <a:gd name="T8" fmla="*/ 1013982 w 1366221"/>
              <a:gd name="T9" fmla="*/ 94228 h 15060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T6" t="T7" r="T8" b="T9"/>
            <a:pathLst>
              <a:path w="1366221" h="1506070" stroke="0">
                <a:moveTo>
                  <a:pt x="630664" y="2223"/>
                </a:moveTo>
                <a:lnTo>
                  <a:pt x="630663" y="2222"/>
                </a:lnTo>
                <a:cubicBezTo>
                  <a:pt x="648114" y="741"/>
                  <a:pt x="665609" y="-1"/>
                  <a:pt x="683111" y="0"/>
                </a:cubicBezTo>
                <a:cubicBezTo>
                  <a:pt x="798862" y="0"/>
                  <a:pt x="912714" y="32423"/>
                  <a:pt x="1013982" y="94227"/>
                </a:cubicBezTo>
                <a:lnTo>
                  <a:pt x="683111" y="753035"/>
                </a:lnTo>
                <a:close/>
              </a:path>
              <a:path w="1366221" h="1506070" fill="none">
                <a:moveTo>
                  <a:pt x="630664" y="2223"/>
                </a:moveTo>
                <a:lnTo>
                  <a:pt x="630663" y="2222"/>
                </a:lnTo>
                <a:cubicBezTo>
                  <a:pt x="648114" y="741"/>
                  <a:pt x="665609" y="-1"/>
                  <a:pt x="683111" y="0"/>
                </a:cubicBezTo>
                <a:cubicBezTo>
                  <a:pt x="798862" y="0"/>
                  <a:pt x="912714" y="32423"/>
                  <a:pt x="1013982" y="94227"/>
                </a:cubicBezTo>
              </a:path>
            </a:pathLst>
          </a:custGeom>
          <a:noFill/>
          <a:ln w="38160">
            <a:solidFill>
              <a:srgbClr val="002060"/>
            </a:solidFill>
            <a:miter lim="800000"/>
            <a:headEnd type="triangle" w="med" len="med"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61" name="Line 45"/>
          <p:cNvSpPr>
            <a:spLocks noChangeShapeType="1"/>
          </p:cNvSpPr>
          <p:nvPr/>
        </p:nvSpPr>
        <p:spPr bwMode="auto">
          <a:xfrm>
            <a:off x="3550915" y="5105400"/>
            <a:ext cx="45719" cy="762000"/>
          </a:xfrm>
          <a:prstGeom prst="line">
            <a:avLst/>
          </a:prstGeom>
          <a:noFill/>
          <a:ln w="38160">
            <a:solidFill>
              <a:srgbClr val="3668C4"/>
            </a:solidFill>
            <a:prstDash val="sysDot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262" name="Line 46"/>
          <p:cNvSpPr>
            <a:spLocks noChangeShapeType="1"/>
          </p:cNvSpPr>
          <p:nvPr/>
        </p:nvSpPr>
        <p:spPr bwMode="auto">
          <a:xfrm flipH="1" flipV="1">
            <a:off x="5486400" y="2743200"/>
            <a:ext cx="685800" cy="685800"/>
          </a:xfrm>
          <a:prstGeom prst="line">
            <a:avLst/>
          </a:prstGeom>
          <a:noFill/>
          <a:ln w="38160">
            <a:solidFill>
              <a:srgbClr val="3668C4"/>
            </a:solidFill>
            <a:prstDash val="sysDot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263" name="Line 47"/>
          <p:cNvSpPr>
            <a:spLocks noChangeShapeType="1"/>
          </p:cNvSpPr>
          <p:nvPr/>
        </p:nvSpPr>
        <p:spPr bwMode="auto">
          <a:xfrm>
            <a:off x="3810000" y="2971800"/>
            <a:ext cx="12700" cy="539750"/>
          </a:xfrm>
          <a:prstGeom prst="line">
            <a:avLst/>
          </a:prstGeom>
          <a:noFill/>
          <a:ln w="38160">
            <a:solidFill>
              <a:srgbClr val="3668C4"/>
            </a:solidFill>
            <a:prstDash val="sysDot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264" name="Line 48"/>
          <p:cNvSpPr>
            <a:spLocks noChangeShapeType="1"/>
          </p:cNvSpPr>
          <p:nvPr/>
        </p:nvSpPr>
        <p:spPr bwMode="auto">
          <a:xfrm flipH="1">
            <a:off x="5715000" y="1752600"/>
            <a:ext cx="457200" cy="228600"/>
          </a:xfrm>
          <a:prstGeom prst="line">
            <a:avLst/>
          </a:prstGeom>
          <a:noFill/>
          <a:ln w="38160">
            <a:solidFill>
              <a:srgbClr val="3668C4"/>
            </a:solidFill>
            <a:prstDash val="sysDot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265" name="Text Box 49"/>
          <p:cNvSpPr txBox="1">
            <a:spLocks noChangeArrowheads="1"/>
          </p:cNvSpPr>
          <p:nvPr/>
        </p:nvSpPr>
        <p:spPr bwMode="auto">
          <a:xfrm>
            <a:off x="1600200" y="2438400"/>
            <a:ext cx="1905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Mechanism of 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Binds to estrogen receptors.</a:t>
            </a:r>
          </a:p>
          <a:p>
            <a:r>
              <a:rPr lang="en-US" dirty="0" smtClean="0"/>
              <a:t>Bindings lasts </a:t>
            </a:r>
            <a:r>
              <a:rPr lang="en-US" dirty="0" err="1" smtClean="0"/>
              <a:t>upto</a:t>
            </a:r>
            <a:r>
              <a:rPr lang="en-US" dirty="0" smtClean="0"/>
              <a:t> weeks.</a:t>
            </a:r>
          </a:p>
          <a:p>
            <a:r>
              <a:rPr lang="en-US" dirty="0" smtClean="0"/>
              <a:t>Depletes estrogen receptors.</a:t>
            </a:r>
          </a:p>
          <a:p>
            <a:r>
              <a:rPr lang="en-US" dirty="0" smtClean="0"/>
              <a:t>Main site is hypothalamus, also the pituitary.</a:t>
            </a:r>
          </a:p>
          <a:p>
            <a:r>
              <a:rPr lang="en-US" dirty="0" smtClean="0"/>
              <a:t>ER depletion interpreted as low levels.</a:t>
            </a:r>
          </a:p>
          <a:p>
            <a:r>
              <a:rPr lang="en-US" dirty="0" smtClean="0"/>
              <a:t>Reduced negative feed back.</a:t>
            </a:r>
          </a:p>
          <a:p>
            <a:r>
              <a:rPr lang="en-US" dirty="0" err="1" smtClean="0"/>
              <a:t>GnRH</a:t>
            </a:r>
            <a:r>
              <a:rPr lang="en-US" dirty="0" smtClean="0"/>
              <a:t> ↑, FSH /LH ↑</a:t>
            </a:r>
          </a:p>
          <a:p>
            <a:r>
              <a:rPr lang="en-US" dirty="0" smtClean="0"/>
              <a:t>So intact HT-Pituitary axis &amp; endogenous E must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2" name="Rectangle 6"/>
          <p:cNvSpPr>
            <a:spLocks noChangeArrowheads="1"/>
          </p:cNvSpPr>
          <p:nvPr/>
        </p:nvSpPr>
        <p:spPr bwMode="auto">
          <a:xfrm>
            <a:off x="228600" y="2133600"/>
            <a:ext cx="8915400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kumimoji="1" lang="en-GB" sz="2800" b="1" dirty="0">
                <a:solidFill>
                  <a:srgbClr val="00FF00"/>
                </a:solidFill>
                <a:latin typeface="Comic Sans MS" pitchFamily="66" charset="0"/>
              </a:rPr>
              <a:t>CC has a long half-life of days </a:t>
            </a:r>
            <a:r>
              <a:rPr kumimoji="1" lang="en-GB" sz="2800" b="1" dirty="0" err="1">
                <a:solidFill>
                  <a:srgbClr val="00FF00"/>
                </a:solidFill>
                <a:latin typeface="Comic Sans MS" pitchFamily="66" charset="0"/>
              </a:rPr>
              <a:t>upto</a:t>
            </a:r>
            <a:r>
              <a:rPr kumimoji="1" lang="en-GB" sz="2800" b="1" dirty="0">
                <a:solidFill>
                  <a:srgbClr val="00FF00"/>
                </a:solidFill>
                <a:latin typeface="Comic Sans MS" pitchFamily="66" charset="0"/>
              </a:rPr>
              <a:t> 7 weeks.</a:t>
            </a:r>
            <a:r>
              <a:rPr kumimoji="1" lang="en-GB" sz="2800" dirty="0">
                <a:solidFill>
                  <a:srgbClr val="00FF00"/>
                </a:solidFill>
                <a:latin typeface="Comic Sans MS" pitchFamily="66" charset="0"/>
              </a:rPr>
              <a:t> </a:t>
            </a:r>
          </a:p>
          <a:p>
            <a:pPr algn="ctr"/>
            <a:r>
              <a:rPr kumimoji="1" lang="en-GB" sz="2800" b="1" dirty="0">
                <a:solidFill>
                  <a:srgbClr val="00FF00"/>
                </a:solidFill>
                <a:latin typeface="Comic Sans MS" pitchFamily="66" charset="0"/>
              </a:rPr>
              <a:t>Prolonged ER depletion</a:t>
            </a:r>
            <a:r>
              <a:rPr kumimoji="1" lang="en-GB" sz="2800" b="1" dirty="0">
                <a:solidFill>
                  <a:schemeClr val="bg1"/>
                </a:solidFill>
                <a:latin typeface="Comic Sans MS" pitchFamily="66" charset="0"/>
              </a:rPr>
              <a:t> </a:t>
            </a:r>
          </a:p>
          <a:p>
            <a:r>
              <a:rPr kumimoji="1" lang="en-GB" sz="2800" b="1" dirty="0">
                <a:solidFill>
                  <a:srgbClr val="99CCFF"/>
                </a:solidFill>
                <a:latin typeface="Comic Sans MS" pitchFamily="66" charset="0"/>
              </a:rPr>
              <a:t>This results in prolonged increase of  FSH </a:t>
            </a:r>
            <a:r>
              <a:rPr kumimoji="1" lang="en-GB" sz="2800" b="1" dirty="0" err="1">
                <a:solidFill>
                  <a:srgbClr val="99CCFF"/>
                </a:solidFill>
                <a:latin typeface="Comic Sans MS" pitchFamily="66" charset="0"/>
              </a:rPr>
              <a:t>Supraphysiological</a:t>
            </a:r>
            <a:r>
              <a:rPr kumimoji="1" lang="en-GB" sz="2800" b="1" dirty="0">
                <a:solidFill>
                  <a:srgbClr val="99CCFF"/>
                </a:solidFill>
                <a:latin typeface="Comic Sans MS" pitchFamily="66" charset="0"/>
              </a:rPr>
              <a:t> levels of E </a:t>
            </a:r>
          </a:p>
          <a:p>
            <a:r>
              <a:rPr kumimoji="1" lang="en-GB" sz="2800" b="1" dirty="0">
                <a:solidFill>
                  <a:srgbClr val="99CCFF"/>
                </a:solidFill>
                <a:latin typeface="Comic Sans MS" pitchFamily="66" charset="0"/>
              </a:rPr>
              <a:t>All this causes the </a:t>
            </a:r>
            <a:r>
              <a:rPr kumimoji="1" lang="en-GB" sz="2800" b="1" dirty="0" err="1">
                <a:solidFill>
                  <a:srgbClr val="99CCFF"/>
                </a:solidFill>
                <a:latin typeface="Comic Sans MS" pitchFamily="66" charset="0"/>
              </a:rPr>
              <a:t>antiestrogenic</a:t>
            </a:r>
            <a:r>
              <a:rPr kumimoji="1" lang="en-GB" sz="2800" b="1" dirty="0">
                <a:solidFill>
                  <a:srgbClr val="99CCFF"/>
                </a:solidFill>
                <a:latin typeface="Comic Sans MS" pitchFamily="66" charset="0"/>
              </a:rPr>
              <a:t> effects in the </a:t>
            </a:r>
            <a:r>
              <a:rPr kumimoji="1" lang="en-GB" sz="2800" b="1" dirty="0" err="1">
                <a:solidFill>
                  <a:srgbClr val="99CCFF"/>
                </a:solidFill>
                <a:latin typeface="Comic Sans MS" pitchFamily="66" charset="0"/>
              </a:rPr>
              <a:t>endometrium</a:t>
            </a:r>
            <a:endParaRPr kumimoji="1" lang="en-GB" sz="2800" b="1" dirty="0">
              <a:solidFill>
                <a:srgbClr val="99CCFF"/>
              </a:solidFill>
              <a:latin typeface="Comic Sans MS" pitchFamily="66" charset="0"/>
            </a:endParaRPr>
          </a:p>
          <a:p>
            <a:r>
              <a:rPr kumimoji="1" lang="en-GB" sz="2800" b="1" dirty="0">
                <a:solidFill>
                  <a:srgbClr val="99CCFF"/>
                </a:solidFill>
                <a:latin typeface="Comic Sans MS" pitchFamily="66" charset="0"/>
              </a:rPr>
              <a:t>Extension of the FSH window leads to multiple ovulation and increased multiple pregnancy</a:t>
            </a:r>
            <a:r>
              <a:rPr kumimoji="1" lang="en-GB" sz="2800" b="1" dirty="0">
                <a:solidFill>
                  <a:schemeClr val="bg1"/>
                </a:solidFill>
                <a:latin typeface="Comic Sans MS" pitchFamily="66" charset="0"/>
              </a:rPr>
              <a:t> </a:t>
            </a:r>
          </a:p>
          <a:p>
            <a:endParaRPr kumimoji="1" lang="en-GB" sz="2800" b="1" dirty="0">
              <a:solidFill>
                <a:schemeClr val="bg1"/>
              </a:solidFill>
              <a:latin typeface="Comic Sans MS" pitchFamily="66" charset="0"/>
            </a:endParaRPr>
          </a:p>
          <a:p>
            <a:endParaRPr kumimoji="1" lang="en-GB" sz="2800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29704" name="Text Box 8"/>
          <p:cNvSpPr txBox="1">
            <a:spLocks noChangeArrowheads="1"/>
          </p:cNvSpPr>
          <p:nvPr/>
        </p:nvSpPr>
        <p:spPr bwMode="auto">
          <a:xfrm>
            <a:off x="228600" y="685800"/>
            <a:ext cx="89154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 b="1" dirty="0">
                <a:solidFill>
                  <a:srgbClr val="FFFF00"/>
                </a:solidFill>
                <a:latin typeface="Comic Sans MS" pitchFamily="66" charset="0"/>
              </a:rPr>
              <a:t>Why the </a:t>
            </a:r>
            <a:r>
              <a:rPr lang="en-US" sz="4000" b="1" dirty="0" smtClean="0">
                <a:solidFill>
                  <a:srgbClr val="FFFF00"/>
                </a:solidFill>
                <a:latin typeface="Comic Sans MS" pitchFamily="66" charset="0"/>
              </a:rPr>
              <a:t>peripheral </a:t>
            </a:r>
            <a:r>
              <a:rPr lang="en-US" sz="4000" b="1" dirty="0" err="1" smtClean="0">
                <a:solidFill>
                  <a:srgbClr val="FFFF00"/>
                </a:solidFill>
                <a:latin typeface="Comic Sans MS" pitchFamily="66" charset="0"/>
              </a:rPr>
              <a:t>antiestrogenic</a:t>
            </a:r>
            <a:r>
              <a:rPr lang="en-US" sz="4000" b="1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en-US" sz="4000" b="1" dirty="0">
                <a:solidFill>
                  <a:srgbClr val="FFFF00"/>
                </a:solidFill>
                <a:latin typeface="Comic Sans MS" pitchFamily="66" charset="0"/>
              </a:rPr>
              <a:t>effects?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Dosage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92252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50 mg daily D 2 – D 5.</a:t>
            </a:r>
          </a:p>
          <a:p>
            <a:r>
              <a:rPr lang="en-US" dirty="0" smtClean="0"/>
              <a:t>Increments of 50 mg.</a:t>
            </a:r>
          </a:p>
          <a:p>
            <a:r>
              <a:rPr lang="en-US" dirty="0" smtClean="0"/>
              <a:t>Dose ranging from 50 – 250 mg/day.</a:t>
            </a:r>
          </a:p>
          <a:p>
            <a:r>
              <a:rPr lang="en-US" dirty="0" smtClean="0"/>
              <a:t>No indication to further ↑dose ,once ovulation achieved.</a:t>
            </a:r>
          </a:p>
          <a:p>
            <a:r>
              <a:rPr lang="en-US" dirty="0" smtClean="0"/>
              <a:t>Higher doses do not improve pregnancy rates.</a:t>
            </a:r>
          </a:p>
          <a:p>
            <a:r>
              <a:rPr lang="en-US" dirty="0" smtClean="0"/>
              <a:t>Failure to respond to 150 mg will require  alternative treatments.</a:t>
            </a:r>
          </a:p>
          <a:p>
            <a:r>
              <a:rPr lang="en-US" dirty="0" smtClean="0"/>
              <a:t>Pregnancy rates increased in the first 3 cycles.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Beyond 6 cycles , not recommended. (BFS</a:t>
            </a:r>
            <a:r>
              <a:rPr lang="en-US" dirty="0" smtClean="0">
                <a:solidFill>
                  <a:srgbClr val="FFFF00"/>
                </a:solidFill>
              </a:rPr>
              <a:t>) / 12 m (RCOG)</a:t>
            </a:r>
            <a:endParaRPr lang="en-US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i="1" dirty="0" smtClean="0">
              <a:solidFill>
                <a:srgbClr val="FF0000"/>
              </a:solidFill>
            </a:endParaRPr>
          </a:p>
          <a:p>
            <a:endParaRPr lang="en-US" i="1" dirty="0" smtClean="0">
              <a:solidFill>
                <a:srgbClr val="FF0000"/>
              </a:solidFill>
            </a:endParaRPr>
          </a:p>
          <a:p>
            <a:r>
              <a:rPr lang="en-US" i="1" dirty="0" smtClean="0">
                <a:solidFill>
                  <a:srgbClr val="FF0000"/>
                </a:solidFill>
              </a:rPr>
              <a:t>Results of accelerated dose and extended dose has not been found to be effective.</a:t>
            </a:r>
            <a:endParaRPr lang="en-US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Comic Sans MS" pitchFamily="66" charset="0"/>
              </a:rPr>
              <a:t>Ovarian stimulation aims at the development of one or more ovarian follicles to reach the stage of maturity culminating in the release of one or more mature </a:t>
            </a:r>
            <a:r>
              <a:rPr lang="en-US" dirty="0" err="1" smtClean="0">
                <a:latin typeface="Comic Sans MS" pitchFamily="66" charset="0"/>
              </a:rPr>
              <a:t>oocytes</a:t>
            </a:r>
            <a:r>
              <a:rPr lang="en-US" dirty="0" smtClean="0">
                <a:latin typeface="Comic Sans MS" pitchFamily="66" charset="0"/>
              </a:rPr>
              <a:t> ready for fertilization.</a:t>
            </a:r>
          </a:p>
          <a:p>
            <a:pPr>
              <a:buNone/>
            </a:pPr>
            <a:endParaRPr lang="en-US" dirty="0" smtClean="0">
              <a:latin typeface="Comic Sans MS" pitchFamily="66" charset="0"/>
            </a:endParaRPr>
          </a:p>
          <a:p>
            <a:r>
              <a:rPr lang="en-US" dirty="0" smtClean="0"/>
              <a:t>Ovulation Induction – mono ovulation.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>
                <a:latin typeface="Comic Sans MS" pitchFamily="66" charset="0"/>
              </a:rPr>
              <a:t>Controlled Ovarian </a:t>
            </a:r>
            <a:r>
              <a:rPr lang="en-US" dirty="0" err="1" smtClean="0">
                <a:latin typeface="Comic Sans MS" pitchFamily="66" charset="0"/>
              </a:rPr>
              <a:t>Hyperstimulation</a:t>
            </a:r>
            <a:r>
              <a:rPr lang="en-US" dirty="0" smtClean="0">
                <a:latin typeface="Comic Sans MS" pitchFamily="66" charset="0"/>
              </a:rPr>
              <a:t> – </a:t>
            </a:r>
            <a:r>
              <a:rPr lang="en-US" dirty="0" err="1" smtClean="0">
                <a:latin typeface="Comic Sans MS" pitchFamily="66" charset="0"/>
              </a:rPr>
              <a:t>multifollicular</a:t>
            </a:r>
            <a:r>
              <a:rPr lang="en-US" dirty="0" smtClean="0">
                <a:latin typeface="Comic Sans MS" pitchFamily="66" charset="0"/>
              </a:rPr>
              <a:t> development.</a:t>
            </a:r>
          </a:p>
          <a:p>
            <a:endParaRPr lang="en-US" dirty="0" smtClean="0">
              <a:latin typeface="Comic Sans MS" pitchFamily="66" charset="0"/>
            </a:endParaRPr>
          </a:p>
          <a:p>
            <a:endParaRPr lang="en-US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457200" y="533400"/>
            <a:ext cx="8229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b="1">
                <a:solidFill>
                  <a:srgbClr val="FFFF00"/>
                </a:solidFill>
                <a:latin typeface="Comic Sans MS" pitchFamily="66" charset="0"/>
              </a:rPr>
              <a:t>Follicular monitoring</a:t>
            </a:r>
          </a:p>
        </p:txBody>
      </p:sp>
      <p:sp>
        <p:nvSpPr>
          <p:cNvPr id="51203" name="Text Box 3"/>
          <p:cNvSpPr txBox="1">
            <a:spLocks noChangeArrowheads="1"/>
          </p:cNvSpPr>
          <p:nvPr/>
        </p:nvSpPr>
        <p:spPr bwMode="auto">
          <a:xfrm>
            <a:off x="609600" y="2286000"/>
            <a:ext cx="8153400" cy="351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99CCFF"/>
                </a:solidFill>
                <a:latin typeface="Comic Sans MS" pitchFamily="66" charset="0"/>
              </a:rPr>
              <a:t>Baseline scan on day 2</a:t>
            </a:r>
          </a:p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99CCFF"/>
                </a:solidFill>
                <a:latin typeface="Comic Sans MS" pitchFamily="66" charset="0"/>
              </a:rPr>
              <a:t>Start monitoring on day 7 – 10</a:t>
            </a:r>
          </a:p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99CCFF"/>
                </a:solidFill>
                <a:latin typeface="Comic Sans MS" pitchFamily="66" charset="0"/>
              </a:rPr>
              <a:t>Pre ovulatory follicle 17 to 25 mm</a:t>
            </a:r>
          </a:p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99CCFF"/>
                </a:solidFill>
                <a:latin typeface="Comic Sans MS" pitchFamily="66" charset="0"/>
              </a:rPr>
              <a:t>Endometrial thickness at least 7 mm triple line appearance</a:t>
            </a:r>
          </a:p>
          <a:p>
            <a:pPr>
              <a:spcBef>
                <a:spcPct val="50000"/>
              </a:spcBef>
            </a:pPr>
            <a:endParaRPr lang="en-US" sz="2800" b="1">
              <a:solidFill>
                <a:srgbClr val="99CCFF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152400" y="1295400"/>
            <a:ext cx="8839200" cy="447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kumimoji="1" lang="en-GB" sz="3200" b="1">
                <a:solidFill>
                  <a:srgbClr val="99CCFF"/>
                </a:solidFill>
                <a:latin typeface="Comic Sans MS" pitchFamily="66" charset="0"/>
              </a:rPr>
              <a:t>Clomiphene induces ovulation in 60-80% of well selected cases </a:t>
            </a:r>
          </a:p>
          <a:p>
            <a:r>
              <a:rPr kumimoji="1" lang="en-GB" sz="3200" b="1">
                <a:solidFill>
                  <a:srgbClr val="99CCFF"/>
                </a:solidFill>
                <a:latin typeface="Comic Sans MS" pitchFamily="66" charset="0"/>
              </a:rPr>
              <a:t>More than 70% will ovulate at the 50 -100 mg doses</a:t>
            </a:r>
          </a:p>
          <a:p>
            <a:r>
              <a:rPr kumimoji="1" lang="en-GB" sz="3200" b="1">
                <a:solidFill>
                  <a:srgbClr val="99CCFF"/>
                </a:solidFill>
                <a:latin typeface="Comic Sans MS" pitchFamily="66" charset="0"/>
              </a:rPr>
              <a:t>However, pregnancy rate is only 20- 40% </a:t>
            </a:r>
            <a:br>
              <a:rPr kumimoji="1" lang="en-GB" sz="3200" b="1">
                <a:solidFill>
                  <a:srgbClr val="99CCFF"/>
                </a:solidFill>
                <a:latin typeface="Comic Sans MS" pitchFamily="66" charset="0"/>
              </a:rPr>
            </a:br>
            <a:r>
              <a:rPr kumimoji="1" lang="en-GB" sz="3200" b="1">
                <a:solidFill>
                  <a:srgbClr val="99CCFF"/>
                </a:solidFill>
                <a:latin typeface="Comic Sans MS" pitchFamily="66" charset="0"/>
              </a:rPr>
              <a:t>Pregnancy rate / cycle is a mere 10-20%</a:t>
            </a:r>
            <a:r>
              <a:rPr kumimoji="1" lang="en-GB" sz="3200">
                <a:solidFill>
                  <a:schemeClr val="bg1"/>
                </a:solidFill>
                <a:latin typeface="Comic Sans MS" pitchFamily="66" charset="0"/>
              </a:rPr>
              <a:t> </a:t>
            </a:r>
          </a:p>
          <a:p>
            <a:pPr algn="ctr"/>
            <a:r>
              <a:rPr kumimoji="1" lang="en-GB" sz="3200" b="1">
                <a:solidFill>
                  <a:srgbClr val="00FF00"/>
                </a:solidFill>
                <a:latin typeface="Comic Sans MS" pitchFamily="66" charset="0"/>
              </a:rPr>
              <a:t>Failure to conceive within 6 months of ovulatory cycles should warrant other investigations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1143000" y="304800"/>
            <a:ext cx="7086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b="1" dirty="0">
                <a:solidFill>
                  <a:srgbClr val="FFFF00"/>
                </a:solidFill>
                <a:latin typeface="Comic Sans MS" pitchFamily="66" charset="0"/>
              </a:rPr>
              <a:t>Efficacy of </a:t>
            </a:r>
            <a:r>
              <a:rPr lang="en-US" sz="4400" b="1" dirty="0" err="1" smtClean="0">
                <a:solidFill>
                  <a:srgbClr val="FFFF00"/>
                </a:solidFill>
                <a:latin typeface="Comic Sans MS" pitchFamily="66" charset="0"/>
              </a:rPr>
              <a:t>C</a:t>
            </a:r>
            <a:r>
              <a:rPr lang="en-US" sz="4400" b="1" dirty="0" err="1" smtClean="0">
                <a:solidFill>
                  <a:srgbClr val="FFFF00"/>
                </a:solidFill>
                <a:latin typeface="Comic Sans MS" pitchFamily="66" charset="0"/>
              </a:rPr>
              <a:t>lomiphene</a:t>
            </a:r>
            <a:endParaRPr lang="en-US" sz="4400" b="1" dirty="0">
              <a:solidFill>
                <a:srgbClr val="FFFF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3" name="Text Box 5"/>
          <p:cNvSpPr txBox="1">
            <a:spLocks noChangeArrowheads="1"/>
          </p:cNvSpPr>
          <p:nvPr/>
        </p:nvSpPr>
        <p:spPr bwMode="auto">
          <a:xfrm>
            <a:off x="4197350" y="1639888"/>
            <a:ext cx="2962275" cy="3206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54720" tIns="91440" rIns="90000" bIns="46800">
            <a:spAutoFit/>
          </a:bodyPr>
          <a:lstStyle/>
          <a:p>
            <a:pPr marL="228600" indent="-109538" defTabSz="457200" eaLnBrk="1" hangingPunct="1">
              <a:buClr>
                <a:srgbClr val="7030A0"/>
              </a:buClr>
              <a:buSzPct val="85000"/>
              <a:buFont typeface="Wingdings 2" pitchFamily="18" charset="2"/>
              <a:buChar char=""/>
              <a:tabLst>
                <a:tab pos="228600" algn="l"/>
                <a:tab pos="685800" algn="l"/>
                <a:tab pos="1143000" algn="l"/>
                <a:tab pos="1600200" algn="l"/>
                <a:tab pos="2057400" algn="l"/>
                <a:tab pos="2514600" algn="l"/>
                <a:tab pos="2971800" algn="l"/>
                <a:tab pos="3429000" algn="l"/>
                <a:tab pos="3886200" algn="l"/>
                <a:tab pos="4343400" algn="l"/>
                <a:tab pos="4800600" algn="l"/>
                <a:tab pos="5257800" algn="l"/>
                <a:tab pos="5715000" algn="l"/>
                <a:tab pos="6172200" algn="l"/>
                <a:tab pos="6629400" algn="l"/>
                <a:tab pos="7086600" algn="l"/>
                <a:tab pos="7543800" algn="l"/>
                <a:tab pos="8001000" algn="l"/>
                <a:tab pos="8458200" algn="l"/>
                <a:tab pos="8915400" algn="l"/>
                <a:tab pos="9372600" algn="l"/>
              </a:tabLst>
            </a:pPr>
            <a:r>
              <a:rPr lang="en-GB" sz="1200">
                <a:solidFill>
                  <a:schemeClr val="bg1"/>
                </a:solidFill>
                <a:ea typeface="Arial Unicode MS" pitchFamily="34" charset="-128"/>
                <a:cs typeface="Arial" charset="0"/>
              </a:rPr>
              <a:t>Induces ovulation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228600" y="2438400"/>
            <a:ext cx="1320800" cy="515938"/>
            <a:chOff x="92" y="1325"/>
            <a:chExt cx="832" cy="271"/>
          </a:xfrm>
        </p:grpSpPr>
        <p:pic>
          <p:nvPicPr>
            <p:cNvPr id="22535" name="Picture 7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92" y="1325"/>
              <a:ext cx="833" cy="27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</p:pic>
        <p:sp>
          <p:nvSpPr>
            <p:cNvPr id="22536" name="Text Box 8"/>
            <p:cNvSpPr txBox="1">
              <a:spLocks noChangeArrowheads="1"/>
            </p:cNvSpPr>
            <p:nvPr/>
          </p:nvSpPr>
          <p:spPr bwMode="auto">
            <a:xfrm>
              <a:off x="154" y="1388"/>
              <a:ext cx="710" cy="14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 anchor="ctr"/>
            <a:lstStyle/>
            <a:p>
              <a:pPr algn="ctr" defTabSz="457200" eaLnBrk="1" hangingPunct="1">
                <a:buClr>
                  <a:srgbClr val="FFFFFF"/>
                </a:buClr>
                <a:buSzPct val="100000"/>
                <a:buFont typeface="Arial" charset="0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1200">
                  <a:solidFill>
                    <a:srgbClr val="FFFFFF"/>
                  </a:solidFill>
                  <a:ea typeface="Arial Unicode MS" pitchFamily="34" charset="-128"/>
                  <a:cs typeface="Arial" charset="0"/>
                </a:rPr>
                <a:t>clomiphene</a:t>
              </a:r>
            </a:p>
          </p:txBody>
        </p:sp>
      </p:grp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2249488" y="1585913"/>
            <a:ext cx="1973262" cy="519112"/>
            <a:chOff x="1417" y="833"/>
            <a:chExt cx="1243" cy="272"/>
          </a:xfrm>
        </p:grpSpPr>
        <p:pic>
          <p:nvPicPr>
            <p:cNvPr id="22538" name="Picture 10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417" y="833"/>
              <a:ext cx="1244" cy="27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</p:pic>
        <p:sp>
          <p:nvSpPr>
            <p:cNvPr id="22539" name="Text Box 11"/>
            <p:cNvSpPr txBox="1">
              <a:spLocks noChangeArrowheads="1"/>
            </p:cNvSpPr>
            <p:nvPr/>
          </p:nvSpPr>
          <p:spPr bwMode="auto">
            <a:xfrm>
              <a:off x="1477" y="896"/>
              <a:ext cx="1122" cy="146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 anchor="ctr"/>
            <a:lstStyle/>
            <a:p>
              <a:pPr algn="ctr" defTabSz="457200" eaLnBrk="1" hangingPunct="1">
                <a:buClr>
                  <a:srgbClr val="FFFFFF"/>
                </a:buClr>
                <a:buSzPct val="100000"/>
                <a:buFont typeface="Arial" charset="0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1200">
                  <a:solidFill>
                    <a:srgbClr val="FFFFFF"/>
                  </a:solidFill>
                  <a:ea typeface="Arial Unicode MS" pitchFamily="34" charset="-128"/>
                  <a:cs typeface="Arial" charset="0"/>
                </a:rPr>
                <a:t>pituitary/hypothalamus</a:t>
              </a:r>
            </a:p>
          </p:txBody>
        </p:sp>
      </p:grpSp>
      <p:grpSp>
        <p:nvGrpSpPr>
          <p:cNvPr id="4" name="Group 12"/>
          <p:cNvGrpSpPr>
            <a:grpSpLocks/>
          </p:cNvGrpSpPr>
          <p:nvPr/>
        </p:nvGrpSpPr>
        <p:grpSpPr bwMode="auto">
          <a:xfrm>
            <a:off x="2243138" y="3224213"/>
            <a:ext cx="1973262" cy="511175"/>
            <a:chOff x="1413" y="1693"/>
            <a:chExt cx="1243" cy="268"/>
          </a:xfrm>
        </p:grpSpPr>
        <p:pic>
          <p:nvPicPr>
            <p:cNvPr id="22541" name="Picture 13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1413" y="1693"/>
              <a:ext cx="1244" cy="269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</p:pic>
        <p:sp>
          <p:nvSpPr>
            <p:cNvPr id="22542" name="Text Box 14"/>
            <p:cNvSpPr txBox="1">
              <a:spLocks noChangeArrowheads="1"/>
            </p:cNvSpPr>
            <p:nvPr/>
          </p:nvSpPr>
          <p:spPr bwMode="auto">
            <a:xfrm>
              <a:off x="1473" y="1755"/>
              <a:ext cx="1122" cy="14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 anchor="ctr"/>
            <a:lstStyle/>
            <a:p>
              <a:pPr algn="ctr" defTabSz="457200" eaLnBrk="1" hangingPunct="1">
                <a:buClr>
                  <a:srgbClr val="FFFFFF"/>
                </a:buClr>
                <a:buSzPct val="100000"/>
                <a:buFont typeface="Arial" charset="0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1200">
                  <a:solidFill>
                    <a:srgbClr val="FFFFFF"/>
                  </a:solidFill>
                  <a:ea typeface="Arial Unicode MS" pitchFamily="34" charset="-128"/>
                  <a:cs typeface="Arial" charset="0"/>
                </a:rPr>
                <a:t>endometrium</a:t>
              </a:r>
            </a:p>
          </p:txBody>
        </p:sp>
      </p:grp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2249488" y="4884738"/>
            <a:ext cx="1973262" cy="511175"/>
            <a:chOff x="1417" y="2565"/>
            <a:chExt cx="1243" cy="268"/>
          </a:xfrm>
        </p:grpSpPr>
        <p:pic>
          <p:nvPicPr>
            <p:cNvPr id="22544" name="Picture 16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1417" y="2565"/>
              <a:ext cx="1244" cy="269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</p:pic>
        <p:sp>
          <p:nvSpPr>
            <p:cNvPr id="22545" name="Text Box 17"/>
            <p:cNvSpPr txBox="1">
              <a:spLocks noChangeArrowheads="1"/>
            </p:cNvSpPr>
            <p:nvPr/>
          </p:nvSpPr>
          <p:spPr bwMode="auto">
            <a:xfrm>
              <a:off x="1479" y="2626"/>
              <a:ext cx="1122" cy="146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 anchor="ctr"/>
            <a:lstStyle/>
            <a:p>
              <a:pPr algn="ctr" defTabSz="457200" eaLnBrk="1" hangingPunct="1">
                <a:buClr>
                  <a:srgbClr val="FFFFFF"/>
                </a:buClr>
                <a:buSzPct val="100000"/>
                <a:buFont typeface="Arial" charset="0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1200">
                  <a:solidFill>
                    <a:srgbClr val="FFFFFF"/>
                  </a:solidFill>
                  <a:ea typeface="Arial Unicode MS" pitchFamily="34" charset="-128"/>
                  <a:cs typeface="Arial" charset="0"/>
                </a:rPr>
                <a:t>cervical mucus</a:t>
              </a:r>
            </a:p>
          </p:txBody>
        </p:sp>
      </p:grpSp>
      <p:grpSp>
        <p:nvGrpSpPr>
          <p:cNvPr id="6" name="Group 18"/>
          <p:cNvGrpSpPr>
            <a:grpSpLocks/>
          </p:cNvGrpSpPr>
          <p:nvPr/>
        </p:nvGrpSpPr>
        <p:grpSpPr bwMode="auto">
          <a:xfrm>
            <a:off x="139700" y="3254375"/>
            <a:ext cx="1322388" cy="515938"/>
            <a:chOff x="88" y="1709"/>
            <a:chExt cx="833" cy="271"/>
          </a:xfrm>
        </p:grpSpPr>
        <p:pic>
          <p:nvPicPr>
            <p:cNvPr id="22547" name="Picture 19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8" y="1709"/>
              <a:ext cx="834" cy="27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</p:pic>
        <p:sp>
          <p:nvSpPr>
            <p:cNvPr id="22548" name="Text Box 20"/>
            <p:cNvSpPr txBox="1">
              <a:spLocks noChangeArrowheads="1"/>
            </p:cNvSpPr>
            <p:nvPr/>
          </p:nvSpPr>
          <p:spPr bwMode="auto">
            <a:xfrm>
              <a:off x="150" y="1772"/>
              <a:ext cx="710" cy="14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 anchor="ctr"/>
            <a:lstStyle/>
            <a:p>
              <a:pPr algn="ctr" defTabSz="457200" eaLnBrk="1" hangingPunct="1">
                <a:buClr>
                  <a:srgbClr val="FFFFFF"/>
                </a:buClr>
                <a:buSzPct val="100000"/>
                <a:buFont typeface="Arial" charset="0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1200">
                  <a:solidFill>
                    <a:srgbClr val="FFFFFF"/>
                  </a:solidFill>
                  <a:ea typeface="Arial Unicode MS" pitchFamily="34" charset="-128"/>
                  <a:cs typeface="Arial" charset="0"/>
                </a:rPr>
                <a:t>isomers</a:t>
              </a:r>
            </a:p>
          </p:txBody>
        </p:sp>
      </p:grpSp>
      <p:cxnSp>
        <p:nvCxnSpPr>
          <p:cNvPr id="22549" name="AutoShape 21"/>
          <p:cNvCxnSpPr>
            <a:cxnSpLocks noChangeShapeType="1"/>
          </p:cNvCxnSpPr>
          <p:nvPr/>
        </p:nvCxnSpPr>
        <p:spPr bwMode="auto">
          <a:xfrm flipH="1">
            <a:off x="762000" y="2971800"/>
            <a:ext cx="1588" cy="277813"/>
          </a:xfrm>
          <a:prstGeom prst="straightConnector1">
            <a:avLst/>
          </a:prstGeom>
          <a:noFill/>
          <a:ln w="28440">
            <a:solidFill>
              <a:schemeClr val="bg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22550" name="AutoShape 22"/>
          <p:cNvCxnSpPr>
            <a:cxnSpLocks noChangeShapeType="1"/>
          </p:cNvCxnSpPr>
          <p:nvPr/>
        </p:nvCxnSpPr>
        <p:spPr bwMode="auto">
          <a:xfrm flipV="1">
            <a:off x="1447800" y="2133600"/>
            <a:ext cx="881063" cy="1155700"/>
          </a:xfrm>
          <a:prstGeom prst="straightConnector1">
            <a:avLst/>
          </a:prstGeom>
          <a:noFill/>
          <a:ln w="28440">
            <a:solidFill>
              <a:schemeClr val="bg1"/>
            </a:solidFill>
            <a:prstDash val="sysDot"/>
            <a:miter lim="800000"/>
            <a:headEnd/>
            <a:tailEnd type="triangle" w="med" len="med"/>
          </a:ln>
          <a:effectLst/>
        </p:spPr>
      </p:cxnSp>
      <p:cxnSp>
        <p:nvCxnSpPr>
          <p:cNvPr id="22551" name="AutoShape 23"/>
          <p:cNvCxnSpPr>
            <a:cxnSpLocks noChangeShapeType="1"/>
          </p:cNvCxnSpPr>
          <p:nvPr/>
        </p:nvCxnSpPr>
        <p:spPr bwMode="auto">
          <a:xfrm>
            <a:off x="1447800" y="3657600"/>
            <a:ext cx="688975" cy="1588"/>
          </a:xfrm>
          <a:prstGeom prst="straightConnector1">
            <a:avLst/>
          </a:prstGeom>
          <a:noFill/>
          <a:ln w="28440">
            <a:solidFill>
              <a:schemeClr val="bg1"/>
            </a:solidFill>
            <a:miter lim="800000"/>
            <a:headEnd/>
            <a:tailEnd type="triangle" w="med" len="med"/>
          </a:ln>
          <a:effectLst/>
        </p:spPr>
      </p:cxnSp>
      <p:sp>
        <p:nvSpPr>
          <p:cNvPr id="22552" name="Text Box 24"/>
          <p:cNvSpPr txBox="1">
            <a:spLocks noChangeArrowheads="1"/>
          </p:cNvSpPr>
          <p:nvPr/>
        </p:nvSpPr>
        <p:spPr bwMode="auto">
          <a:xfrm>
            <a:off x="4200525" y="2574925"/>
            <a:ext cx="4121150" cy="19970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54720" tIns="91440" rIns="90000" bIns="46800"/>
          <a:lstStyle/>
          <a:p>
            <a:pPr marL="228600" indent="-109538" defTabSz="457200" eaLnBrk="1" hangingPunct="1">
              <a:buClr>
                <a:srgbClr val="595D63"/>
              </a:buClr>
              <a:buSzPct val="85000"/>
              <a:buFont typeface="Wingdings 2" pitchFamily="18" charset="2"/>
              <a:buChar char=""/>
              <a:tabLst>
                <a:tab pos="228600" algn="l"/>
                <a:tab pos="685800" algn="l"/>
                <a:tab pos="1143000" algn="l"/>
                <a:tab pos="1600200" algn="l"/>
                <a:tab pos="2057400" algn="l"/>
                <a:tab pos="2514600" algn="l"/>
                <a:tab pos="2971800" algn="l"/>
                <a:tab pos="3429000" algn="l"/>
                <a:tab pos="3886200" algn="l"/>
                <a:tab pos="4343400" algn="l"/>
                <a:tab pos="4800600" algn="l"/>
                <a:tab pos="5257800" algn="l"/>
                <a:tab pos="5715000" algn="l"/>
                <a:tab pos="6172200" algn="l"/>
                <a:tab pos="6629400" algn="l"/>
                <a:tab pos="7086600" algn="l"/>
                <a:tab pos="7543800" algn="l"/>
                <a:tab pos="8001000" algn="l"/>
                <a:tab pos="8458200" algn="l"/>
                <a:tab pos="8915400" algn="l"/>
                <a:tab pos="9372600" algn="l"/>
              </a:tabLst>
            </a:pPr>
            <a:r>
              <a:rPr lang="en-GB" sz="1200">
                <a:solidFill>
                  <a:schemeClr val="bg1"/>
                </a:solidFill>
                <a:ea typeface="Arial Unicode MS" pitchFamily="34" charset="-128"/>
                <a:cs typeface="Arial" charset="0"/>
              </a:rPr>
              <a:t>Endometrial thickness &lt; 5-6 mm</a:t>
            </a:r>
          </a:p>
          <a:p>
            <a:pPr marL="228600" indent="-109538" defTabSz="457200" eaLnBrk="1" hangingPunct="1">
              <a:buClr>
                <a:srgbClr val="595D63"/>
              </a:buClr>
              <a:buSzPct val="85000"/>
              <a:buFont typeface="Wingdings 2" pitchFamily="18" charset="2"/>
              <a:buNone/>
              <a:tabLst>
                <a:tab pos="228600" algn="l"/>
                <a:tab pos="685800" algn="l"/>
                <a:tab pos="1143000" algn="l"/>
                <a:tab pos="1600200" algn="l"/>
                <a:tab pos="2057400" algn="l"/>
                <a:tab pos="2514600" algn="l"/>
                <a:tab pos="2971800" algn="l"/>
                <a:tab pos="3429000" algn="l"/>
                <a:tab pos="3886200" algn="l"/>
                <a:tab pos="4343400" algn="l"/>
                <a:tab pos="4800600" algn="l"/>
                <a:tab pos="5257800" algn="l"/>
                <a:tab pos="5715000" algn="l"/>
                <a:tab pos="6172200" algn="l"/>
                <a:tab pos="6629400" algn="l"/>
                <a:tab pos="7086600" algn="l"/>
                <a:tab pos="7543800" algn="l"/>
                <a:tab pos="8001000" algn="l"/>
                <a:tab pos="8458200" algn="l"/>
                <a:tab pos="8915400" algn="l"/>
                <a:tab pos="9372600" algn="l"/>
              </a:tabLst>
            </a:pPr>
            <a:endParaRPr lang="en-GB" sz="1200">
              <a:solidFill>
                <a:schemeClr val="bg1"/>
              </a:solidFill>
              <a:ea typeface="Arial Unicode MS" pitchFamily="34" charset="-128"/>
              <a:cs typeface="Arial" charset="0"/>
            </a:endParaRPr>
          </a:p>
          <a:p>
            <a:pPr marL="228600" indent="-109538" defTabSz="457200" eaLnBrk="1" hangingPunct="1">
              <a:buClr>
                <a:srgbClr val="595D63"/>
              </a:buClr>
              <a:buSzPct val="85000"/>
              <a:buFont typeface="Wingdings 2" pitchFamily="18" charset="2"/>
              <a:buChar char=""/>
              <a:tabLst>
                <a:tab pos="228600" algn="l"/>
                <a:tab pos="685800" algn="l"/>
                <a:tab pos="1143000" algn="l"/>
                <a:tab pos="1600200" algn="l"/>
                <a:tab pos="2057400" algn="l"/>
                <a:tab pos="2514600" algn="l"/>
                <a:tab pos="2971800" algn="l"/>
                <a:tab pos="3429000" algn="l"/>
                <a:tab pos="3886200" algn="l"/>
                <a:tab pos="4343400" algn="l"/>
                <a:tab pos="4800600" algn="l"/>
                <a:tab pos="5257800" algn="l"/>
                <a:tab pos="5715000" algn="l"/>
                <a:tab pos="6172200" algn="l"/>
                <a:tab pos="6629400" algn="l"/>
                <a:tab pos="7086600" algn="l"/>
                <a:tab pos="7543800" algn="l"/>
                <a:tab pos="8001000" algn="l"/>
                <a:tab pos="8458200" algn="l"/>
                <a:tab pos="8915400" algn="l"/>
                <a:tab pos="9372600" algn="l"/>
              </a:tabLst>
            </a:pPr>
            <a:r>
              <a:rPr lang="en-GB" sz="1200">
                <a:solidFill>
                  <a:schemeClr val="bg1"/>
                </a:solidFill>
                <a:ea typeface="Arial Unicode MS" pitchFamily="34" charset="-128"/>
                <a:cs typeface="Arial" charset="0"/>
              </a:rPr>
              <a:t>Reduction in glandular density</a:t>
            </a:r>
          </a:p>
          <a:p>
            <a:pPr marL="228600" indent="-109538" defTabSz="457200" eaLnBrk="1" hangingPunct="1">
              <a:buClr>
                <a:srgbClr val="595D63"/>
              </a:buClr>
              <a:buSzPct val="85000"/>
              <a:buFont typeface="Wingdings 2" pitchFamily="18" charset="2"/>
              <a:buNone/>
              <a:tabLst>
                <a:tab pos="228600" algn="l"/>
                <a:tab pos="685800" algn="l"/>
                <a:tab pos="1143000" algn="l"/>
                <a:tab pos="1600200" algn="l"/>
                <a:tab pos="2057400" algn="l"/>
                <a:tab pos="2514600" algn="l"/>
                <a:tab pos="2971800" algn="l"/>
                <a:tab pos="3429000" algn="l"/>
                <a:tab pos="3886200" algn="l"/>
                <a:tab pos="4343400" algn="l"/>
                <a:tab pos="4800600" algn="l"/>
                <a:tab pos="5257800" algn="l"/>
                <a:tab pos="5715000" algn="l"/>
                <a:tab pos="6172200" algn="l"/>
                <a:tab pos="6629400" algn="l"/>
                <a:tab pos="7086600" algn="l"/>
                <a:tab pos="7543800" algn="l"/>
                <a:tab pos="8001000" algn="l"/>
                <a:tab pos="8458200" algn="l"/>
                <a:tab pos="8915400" algn="l"/>
                <a:tab pos="9372600" algn="l"/>
              </a:tabLst>
            </a:pPr>
            <a:endParaRPr lang="en-GB" sz="1200">
              <a:solidFill>
                <a:schemeClr val="bg1"/>
              </a:solidFill>
              <a:ea typeface="Arial Unicode MS" pitchFamily="34" charset="-128"/>
              <a:cs typeface="Arial" charset="0"/>
            </a:endParaRPr>
          </a:p>
          <a:p>
            <a:pPr marL="228600" indent="-109538" defTabSz="457200" eaLnBrk="1" hangingPunct="1">
              <a:buClr>
                <a:srgbClr val="595D63"/>
              </a:buClr>
              <a:buSzPct val="85000"/>
              <a:buFont typeface="Wingdings 2" pitchFamily="18" charset="2"/>
              <a:buChar char=""/>
              <a:tabLst>
                <a:tab pos="228600" algn="l"/>
                <a:tab pos="685800" algn="l"/>
                <a:tab pos="1143000" algn="l"/>
                <a:tab pos="1600200" algn="l"/>
                <a:tab pos="2057400" algn="l"/>
                <a:tab pos="2514600" algn="l"/>
                <a:tab pos="2971800" algn="l"/>
                <a:tab pos="3429000" algn="l"/>
                <a:tab pos="3886200" algn="l"/>
                <a:tab pos="4343400" algn="l"/>
                <a:tab pos="4800600" algn="l"/>
                <a:tab pos="5257800" algn="l"/>
                <a:tab pos="5715000" algn="l"/>
                <a:tab pos="6172200" algn="l"/>
                <a:tab pos="6629400" algn="l"/>
                <a:tab pos="7086600" algn="l"/>
                <a:tab pos="7543800" algn="l"/>
                <a:tab pos="8001000" algn="l"/>
                <a:tab pos="8458200" algn="l"/>
                <a:tab pos="8915400" algn="l"/>
                <a:tab pos="9372600" algn="l"/>
              </a:tabLst>
            </a:pPr>
            <a:r>
              <a:rPr lang="en-GB" sz="1200">
                <a:solidFill>
                  <a:schemeClr val="bg1"/>
                </a:solidFill>
                <a:ea typeface="Arial Unicode MS" pitchFamily="34" charset="-128"/>
                <a:cs typeface="Arial" charset="0"/>
              </a:rPr>
              <a:t>Increase in number of vacuolated cells</a:t>
            </a:r>
          </a:p>
          <a:p>
            <a:pPr marL="228600" indent="-109538" defTabSz="457200" eaLnBrk="1" hangingPunct="1">
              <a:buClr>
                <a:srgbClr val="595D63"/>
              </a:buClr>
              <a:buSzPct val="85000"/>
              <a:buFont typeface="Wingdings 2" pitchFamily="18" charset="2"/>
              <a:buNone/>
              <a:tabLst>
                <a:tab pos="228600" algn="l"/>
                <a:tab pos="685800" algn="l"/>
                <a:tab pos="1143000" algn="l"/>
                <a:tab pos="1600200" algn="l"/>
                <a:tab pos="2057400" algn="l"/>
                <a:tab pos="2514600" algn="l"/>
                <a:tab pos="2971800" algn="l"/>
                <a:tab pos="3429000" algn="l"/>
                <a:tab pos="3886200" algn="l"/>
                <a:tab pos="4343400" algn="l"/>
                <a:tab pos="4800600" algn="l"/>
                <a:tab pos="5257800" algn="l"/>
                <a:tab pos="5715000" algn="l"/>
                <a:tab pos="6172200" algn="l"/>
                <a:tab pos="6629400" algn="l"/>
                <a:tab pos="7086600" algn="l"/>
                <a:tab pos="7543800" algn="l"/>
                <a:tab pos="8001000" algn="l"/>
                <a:tab pos="8458200" algn="l"/>
                <a:tab pos="8915400" algn="l"/>
                <a:tab pos="9372600" algn="l"/>
              </a:tabLst>
            </a:pPr>
            <a:endParaRPr lang="en-GB" sz="1200">
              <a:solidFill>
                <a:schemeClr val="bg1"/>
              </a:solidFill>
              <a:ea typeface="Arial Unicode MS" pitchFamily="34" charset="-128"/>
              <a:cs typeface="Arial" charset="0"/>
            </a:endParaRPr>
          </a:p>
          <a:p>
            <a:pPr marL="228600" indent="-109538" defTabSz="457200" eaLnBrk="1" hangingPunct="1">
              <a:buClr>
                <a:srgbClr val="595D63"/>
              </a:buClr>
              <a:buSzPct val="85000"/>
              <a:buFont typeface="Wingdings 2" pitchFamily="18" charset="2"/>
              <a:buChar char=""/>
              <a:tabLst>
                <a:tab pos="228600" algn="l"/>
                <a:tab pos="685800" algn="l"/>
                <a:tab pos="1143000" algn="l"/>
                <a:tab pos="1600200" algn="l"/>
                <a:tab pos="2057400" algn="l"/>
                <a:tab pos="2514600" algn="l"/>
                <a:tab pos="2971800" algn="l"/>
                <a:tab pos="3429000" algn="l"/>
                <a:tab pos="3886200" algn="l"/>
                <a:tab pos="4343400" algn="l"/>
                <a:tab pos="4800600" algn="l"/>
                <a:tab pos="5257800" algn="l"/>
                <a:tab pos="5715000" algn="l"/>
                <a:tab pos="6172200" algn="l"/>
                <a:tab pos="6629400" algn="l"/>
                <a:tab pos="7086600" algn="l"/>
                <a:tab pos="7543800" algn="l"/>
                <a:tab pos="8001000" algn="l"/>
                <a:tab pos="8458200" algn="l"/>
                <a:tab pos="8915400" algn="l"/>
                <a:tab pos="9372600" algn="l"/>
              </a:tabLst>
            </a:pPr>
            <a:r>
              <a:rPr lang="en-GB" sz="1200">
                <a:solidFill>
                  <a:schemeClr val="bg1"/>
                </a:solidFill>
                <a:ea typeface="Arial Unicode MS" pitchFamily="34" charset="-128"/>
                <a:cs typeface="Arial" charset="0"/>
              </a:rPr>
              <a:t>Decreased uterine blood flow during early luteal phase</a:t>
            </a:r>
          </a:p>
        </p:txBody>
      </p:sp>
      <p:cxnSp>
        <p:nvCxnSpPr>
          <p:cNvPr id="22553" name="AutoShape 25"/>
          <p:cNvCxnSpPr>
            <a:cxnSpLocks noChangeShapeType="1"/>
          </p:cNvCxnSpPr>
          <p:nvPr/>
        </p:nvCxnSpPr>
        <p:spPr bwMode="auto">
          <a:xfrm>
            <a:off x="1447800" y="3810000"/>
            <a:ext cx="881063" cy="1155700"/>
          </a:xfrm>
          <a:prstGeom prst="straightConnector1">
            <a:avLst/>
          </a:prstGeom>
          <a:noFill/>
          <a:ln w="28440">
            <a:solidFill>
              <a:schemeClr val="bg1"/>
            </a:solidFill>
            <a:miter lim="800000"/>
            <a:headEnd/>
            <a:tailEnd type="triangle" w="med" len="med"/>
          </a:ln>
          <a:effectLst/>
        </p:spPr>
      </p:cxnSp>
      <p:sp>
        <p:nvSpPr>
          <p:cNvPr id="22554" name="Text Box 26"/>
          <p:cNvSpPr txBox="1">
            <a:spLocks noChangeArrowheads="1"/>
          </p:cNvSpPr>
          <p:nvPr/>
        </p:nvSpPr>
        <p:spPr bwMode="auto">
          <a:xfrm>
            <a:off x="4203700" y="4927600"/>
            <a:ext cx="4122738" cy="490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54720" tIns="91440" rIns="90000" bIns="46800"/>
          <a:lstStyle/>
          <a:p>
            <a:pPr marL="228600" indent="-109538" defTabSz="457200" eaLnBrk="1" hangingPunct="1">
              <a:buClr>
                <a:srgbClr val="7030A0"/>
              </a:buClr>
              <a:buSzPct val="85000"/>
              <a:buFont typeface="Wingdings 2" pitchFamily="18" charset="2"/>
              <a:buChar char=""/>
              <a:tabLst>
                <a:tab pos="228600" algn="l"/>
                <a:tab pos="685800" algn="l"/>
                <a:tab pos="1143000" algn="l"/>
                <a:tab pos="1600200" algn="l"/>
                <a:tab pos="2057400" algn="l"/>
                <a:tab pos="2514600" algn="l"/>
                <a:tab pos="2971800" algn="l"/>
                <a:tab pos="3429000" algn="l"/>
                <a:tab pos="3886200" algn="l"/>
                <a:tab pos="4343400" algn="l"/>
                <a:tab pos="4800600" algn="l"/>
                <a:tab pos="5257800" algn="l"/>
                <a:tab pos="5715000" algn="l"/>
                <a:tab pos="6172200" algn="l"/>
                <a:tab pos="6629400" algn="l"/>
                <a:tab pos="7086600" algn="l"/>
                <a:tab pos="7543800" algn="l"/>
                <a:tab pos="8001000" algn="l"/>
                <a:tab pos="8458200" algn="l"/>
                <a:tab pos="8915400" algn="l"/>
                <a:tab pos="9372600" algn="l"/>
              </a:tabLst>
            </a:pPr>
            <a:r>
              <a:rPr lang="en-GB" sz="1200">
                <a:solidFill>
                  <a:schemeClr val="bg1"/>
                </a:solidFill>
                <a:ea typeface="Arial Unicode MS" pitchFamily="34" charset="-128"/>
                <a:cs typeface="Arial" charset="0"/>
              </a:rPr>
              <a:t>Change in quantity or quality of mucus</a:t>
            </a:r>
          </a:p>
        </p:txBody>
      </p:sp>
      <p:grpSp>
        <p:nvGrpSpPr>
          <p:cNvPr id="7" name="Group 27"/>
          <p:cNvGrpSpPr>
            <a:grpSpLocks/>
          </p:cNvGrpSpPr>
          <p:nvPr/>
        </p:nvGrpSpPr>
        <p:grpSpPr bwMode="auto">
          <a:xfrm>
            <a:off x="4059238" y="2114550"/>
            <a:ext cx="4973637" cy="515938"/>
            <a:chOff x="2557" y="1110"/>
            <a:chExt cx="3133" cy="271"/>
          </a:xfrm>
        </p:grpSpPr>
        <p:pic>
          <p:nvPicPr>
            <p:cNvPr id="22556" name="Picture 28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2557" y="1110"/>
              <a:ext cx="3134" cy="27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</p:pic>
        <p:sp>
          <p:nvSpPr>
            <p:cNvPr id="22557" name="Text Box 29"/>
            <p:cNvSpPr txBox="1">
              <a:spLocks noChangeArrowheads="1"/>
            </p:cNvSpPr>
            <p:nvPr/>
          </p:nvSpPr>
          <p:spPr bwMode="auto">
            <a:xfrm>
              <a:off x="2621" y="1173"/>
              <a:ext cx="3008" cy="14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 anchor="ctr"/>
            <a:lstStyle/>
            <a:p>
              <a:pPr algn="ctr" defTabSz="457200" eaLnBrk="1" hangingPunct="1">
                <a:buClr>
                  <a:srgbClr val="FFFFFF"/>
                </a:buClr>
                <a:buSzPct val="100000"/>
                <a:buFont typeface="Arial" charset="0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1200">
                  <a:solidFill>
                    <a:srgbClr val="FFFFFF"/>
                  </a:solidFill>
                  <a:ea typeface="Arial Unicode MS" pitchFamily="34" charset="-128"/>
                  <a:cs typeface="Arial" charset="0"/>
                </a:rPr>
                <a:t>Anti-Estrogenic effects contributing to reduced pregnancy rates</a:t>
              </a:r>
            </a:p>
          </p:txBody>
        </p:sp>
      </p:grpSp>
      <p:cxnSp>
        <p:nvCxnSpPr>
          <p:cNvPr id="22558" name="AutoShape 30"/>
          <p:cNvCxnSpPr>
            <a:cxnSpLocks noChangeShapeType="1"/>
          </p:cNvCxnSpPr>
          <p:nvPr/>
        </p:nvCxnSpPr>
        <p:spPr bwMode="auto">
          <a:xfrm>
            <a:off x="8382000" y="2971800"/>
            <a:ext cx="15875" cy="2292350"/>
          </a:xfrm>
          <a:prstGeom prst="straightConnector1">
            <a:avLst/>
          </a:prstGeom>
          <a:noFill/>
          <a:ln w="28440">
            <a:solidFill>
              <a:schemeClr val="bg1"/>
            </a:solidFill>
            <a:miter lim="800000"/>
            <a:headEnd/>
            <a:tailEnd type="triangle" w="med" len="med"/>
          </a:ln>
          <a:effectLst/>
        </p:spPr>
      </p:cxnSp>
      <p:grpSp>
        <p:nvGrpSpPr>
          <p:cNvPr id="8" name="Group 31"/>
          <p:cNvGrpSpPr>
            <a:grpSpLocks/>
          </p:cNvGrpSpPr>
          <p:nvPr/>
        </p:nvGrpSpPr>
        <p:grpSpPr bwMode="auto">
          <a:xfrm>
            <a:off x="6991350" y="5462588"/>
            <a:ext cx="2071688" cy="509587"/>
            <a:chOff x="4404" y="2868"/>
            <a:chExt cx="1305" cy="268"/>
          </a:xfrm>
        </p:grpSpPr>
        <p:pic>
          <p:nvPicPr>
            <p:cNvPr id="22560" name="Picture 32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4404" y="2868"/>
              <a:ext cx="1306" cy="269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</p:pic>
        <p:sp>
          <p:nvSpPr>
            <p:cNvPr id="22561" name="Text Box 33"/>
            <p:cNvSpPr txBox="1">
              <a:spLocks noChangeArrowheads="1"/>
            </p:cNvSpPr>
            <p:nvPr/>
          </p:nvSpPr>
          <p:spPr bwMode="auto">
            <a:xfrm>
              <a:off x="4466" y="2930"/>
              <a:ext cx="1182" cy="14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 anchor="ctr"/>
            <a:lstStyle/>
            <a:p>
              <a:pPr algn="ctr" defTabSz="457200" eaLnBrk="1" hangingPunct="1">
                <a:buClr>
                  <a:srgbClr val="FFFFFF"/>
                </a:buClr>
                <a:buSzPct val="100000"/>
                <a:buFont typeface="Arial" charset="0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1200">
                  <a:solidFill>
                    <a:srgbClr val="FFFFFF"/>
                  </a:solidFill>
                  <a:ea typeface="Arial Unicode MS" pitchFamily="34" charset="-128"/>
                  <a:cs typeface="Arial" charset="0"/>
                </a:rPr>
                <a:t>Miscarriage rate of 26%</a:t>
              </a:r>
            </a:p>
          </p:txBody>
        </p:sp>
      </p:grpSp>
      <p:sp>
        <p:nvSpPr>
          <p:cNvPr id="22563" name="Text Box 35"/>
          <p:cNvSpPr txBox="1">
            <a:spLocks noChangeArrowheads="1"/>
          </p:cNvSpPr>
          <p:nvPr/>
        </p:nvSpPr>
        <p:spPr bwMode="auto">
          <a:xfrm>
            <a:off x="990600" y="304800"/>
            <a:ext cx="7467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 b="1">
                <a:solidFill>
                  <a:srgbClr val="FFFF00"/>
                </a:solidFill>
                <a:latin typeface="Comic Sans MS" pitchFamily="66" charset="0"/>
              </a:rPr>
              <a:t>Drawbacks of clomiphene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304800" y="304800"/>
            <a:ext cx="9067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b="1">
                <a:solidFill>
                  <a:srgbClr val="FFFF00"/>
                </a:solidFill>
                <a:latin typeface="Comic Sans MS" pitchFamily="66" charset="0"/>
              </a:rPr>
              <a:t>Clomiphene – side effects</a:t>
            </a:r>
          </a:p>
        </p:txBody>
      </p:sp>
      <p:sp>
        <p:nvSpPr>
          <p:cNvPr id="53251" name="Text Box 3"/>
          <p:cNvSpPr txBox="1">
            <a:spLocks noChangeArrowheads="1"/>
          </p:cNvSpPr>
          <p:nvPr/>
        </p:nvSpPr>
        <p:spPr bwMode="auto">
          <a:xfrm>
            <a:off x="533400" y="1600200"/>
            <a:ext cx="8077200" cy="4367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99CCFF"/>
                </a:solidFill>
                <a:latin typeface="Comic Sans MS" pitchFamily="66" charset="0"/>
              </a:rPr>
              <a:t>Multiple pregnancy </a:t>
            </a:r>
            <a:r>
              <a:rPr lang="en-US" sz="2800" b="1" dirty="0" smtClean="0">
                <a:solidFill>
                  <a:srgbClr val="99CCFF"/>
                </a:solidFill>
                <a:latin typeface="Comic Sans MS" pitchFamily="66" charset="0"/>
              </a:rPr>
              <a:t>3% - 13%</a:t>
            </a:r>
            <a:endParaRPr lang="en-US" sz="2800" b="1" dirty="0">
              <a:solidFill>
                <a:srgbClr val="99CCFF"/>
              </a:solidFill>
              <a:latin typeface="Comic Sans MS" pitchFamily="66" charset="0"/>
            </a:endParaRPr>
          </a:p>
          <a:p>
            <a:pPr>
              <a:spcBef>
                <a:spcPct val="50000"/>
              </a:spcBef>
            </a:pPr>
            <a:r>
              <a:rPr lang="en-US" sz="2800" b="1" dirty="0" err="1">
                <a:solidFill>
                  <a:srgbClr val="99CCFF"/>
                </a:solidFill>
                <a:latin typeface="Comic Sans MS" pitchFamily="66" charset="0"/>
              </a:rPr>
              <a:t>Hyperstimulation</a:t>
            </a:r>
            <a:r>
              <a:rPr lang="en-US" sz="2800" b="1" dirty="0">
                <a:solidFill>
                  <a:srgbClr val="99CCFF"/>
                </a:solidFill>
                <a:latin typeface="Comic Sans MS" pitchFamily="66" charset="0"/>
              </a:rPr>
              <a:t> 6%</a:t>
            </a:r>
          </a:p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99CCFF"/>
                </a:solidFill>
                <a:latin typeface="Comic Sans MS" pitchFamily="66" charset="0"/>
              </a:rPr>
              <a:t>Vasomotor flushes</a:t>
            </a:r>
          </a:p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99CCFF"/>
                </a:solidFill>
                <a:latin typeface="Comic Sans MS" pitchFamily="66" charset="0"/>
              </a:rPr>
              <a:t>Visual symptoms like blurring of vision</a:t>
            </a:r>
          </a:p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99CCFF"/>
                </a:solidFill>
                <a:latin typeface="Comic Sans MS" pitchFamily="66" charset="0"/>
              </a:rPr>
              <a:t>Breast tenderness</a:t>
            </a:r>
          </a:p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99CCFF"/>
                </a:solidFill>
                <a:latin typeface="Comic Sans MS" pitchFamily="66" charset="0"/>
              </a:rPr>
              <a:t>Persistence of follicular cysts</a:t>
            </a:r>
          </a:p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99CCFF"/>
                </a:solidFill>
                <a:latin typeface="Comic Sans MS" pitchFamily="66" charset="0"/>
              </a:rPr>
              <a:t>Abdominal discomfort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6172200"/>
          </a:xfrm>
        </p:spPr>
        <p:txBody>
          <a:bodyPr>
            <a:normAutofit/>
          </a:bodyPr>
          <a:lstStyle/>
          <a:p>
            <a:r>
              <a:rPr lang="en-US" dirty="0" smtClean="0"/>
              <a:t>Question of whether treatment with ovulation induction drugs increases risk of ovarian </a:t>
            </a:r>
            <a:r>
              <a:rPr lang="en-US" dirty="0" err="1" smtClean="0"/>
              <a:t>tumours</a:t>
            </a:r>
            <a:r>
              <a:rPr lang="en-US" dirty="0" smtClean="0"/>
              <a:t> or cancer remains </a:t>
            </a:r>
            <a:r>
              <a:rPr lang="en-US" dirty="0" err="1" smtClean="0"/>
              <a:t>unsettled,but</a:t>
            </a:r>
            <a:r>
              <a:rPr lang="en-US" dirty="0" smtClean="0"/>
              <a:t> cannot be summarily dismissed.  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Women who are offered ovulation induction should be informed that a possible association between ovulation induction therapy and ovarian cancer remains uncertain. Practitioners should confine the use of ovulation induction agents to the</a:t>
            </a: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   lowest effective dose and duration of use.</a:t>
            </a:r>
          </a:p>
          <a:p>
            <a:pPr>
              <a:buNone/>
            </a:pPr>
            <a:r>
              <a:rPr lang="en-US" dirty="0" smtClean="0"/>
              <a:t>   </a:t>
            </a:r>
            <a:r>
              <a:rPr lang="en-US" i="1" dirty="0" smtClean="0"/>
              <a:t>Nice Fertility Guidelines; 2004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4" name="Text Box 4"/>
          <p:cNvSpPr txBox="1">
            <a:spLocks noChangeArrowheads="1"/>
          </p:cNvSpPr>
          <p:nvPr/>
        </p:nvSpPr>
        <p:spPr bwMode="auto">
          <a:xfrm>
            <a:off x="1066800" y="609600"/>
            <a:ext cx="7772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 b="1">
                <a:solidFill>
                  <a:srgbClr val="FFFF00"/>
                </a:solidFill>
                <a:latin typeface="Comic Sans MS" pitchFamily="66" charset="0"/>
              </a:rPr>
              <a:t>Adjuvants to clomiphene</a:t>
            </a:r>
          </a:p>
        </p:txBody>
      </p:sp>
      <p:sp>
        <p:nvSpPr>
          <p:cNvPr id="46085" name="Text Box 5"/>
          <p:cNvSpPr txBox="1">
            <a:spLocks noChangeArrowheads="1"/>
          </p:cNvSpPr>
          <p:nvPr/>
        </p:nvSpPr>
        <p:spPr bwMode="auto">
          <a:xfrm>
            <a:off x="762000" y="1981200"/>
            <a:ext cx="7924800" cy="4481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 err="1">
                <a:solidFill>
                  <a:srgbClr val="99CCFF"/>
                </a:solidFill>
                <a:latin typeface="Comic Sans MS" pitchFamily="66" charset="0"/>
              </a:rPr>
              <a:t>Metformin</a:t>
            </a:r>
            <a:endParaRPr lang="en-US" sz="3200" b="1" dirty="0">
              <a:solidFill>
                <a:srgbClr val="99CCFF"/>
              </a:solidFill>
              <a:latin typeface="Comic Sans MS" pitchFamily="66" charset="0"/>
            </a:endParaRPr>
          </a:p>
          <a:p>
            <a:pPr>
              <a:spcBef>
                <a:spcPct val="50000"/>
              </a:spcBef>
            </a:pPr>
            <a:r>
              <a:rPr lang="en-US" sz="3200" b="1" dirty="0" err="1" smtClean="0">
                <a:solidFill>
                  <a:srgbClr val="99CCFF"/>
                </a:solidFill>
                <a:latin typeface="Comic Sans MS" pitchFamily="66" charset="0"/>
              </a:rPr>
              <a:t>Bromocriptine</a:t>
            </a:r>
            <a:r>
              <a:rPr lang="en-US" sz="3200" b="1" dirty="0" smtClean="0">
                <a:solidFill>
                  <a:srgbClr val="99CCFF"/>
                </a:solidFill>
                <a:latin typeface="Comic Sans MS" pitchFamily="66" charset="0"/>
              </a:rPr>
              <a:t> </a:t>
            </a:r>
            <a:r>
              <a:rPr lang="en-US" sz="3200" b="1" dirty="0">
                <a:solidFill>
                  <a:srgbClr val="99CCFF"/>
                </a:solidFill>
                <a:latin typeface="Comic Sans MS" pitchFamily="66" charset="0"/>
              </a:rPr>
              <a:t>or </a:t>
            </a:r>
            <a:r>
              <a:rPr lang="en-US" sz="3200" b="1" dirty="0" err="1">
                <a:solidFill>
                  <a:srgbClr val="99CCFF"/>
                </a:solidFill>
                <a:latin typeface="Comic Sans MS" pitchFamily="66" charset="0"/>
              </a:rPr>
              <a:t>cabergoline</a:t>
            </a:r>
            <a:r>
              <a:rPr lang="en-US" sz="3200" b="1" dirty="0">
                <a:solidFill>
                  <a:srgbClr val="99CCFF"/>
                </a:solidFill>
                <a:latin typeface="Comic Sans MS" pitchFamily="66" charset="0"/>
              </a:rPr>
              <a:t> in assoc </a:t>
            </a:r>
            <a:r>
              <a:rPr lang="en-US" sz="3200" b="1" dirty="0" err="1">
                <a:solidFill>
                  <a:srgbClr val="99CCFF"/>
                </a:solidFill>
                <a:latin typeface="Comic Sans MS" pitchFamily="66" charset="0"/>
              </a:rPr>
              <a:t>hyperprolactinaemia</a:t>
            </a:r>
            <a:endParaRPr lang="en-US" sz="3200" b="1" dirty="0">
              <a:solidFill>
                <a:srgbClr val="99CCFF"/>
              </a:solidFill>
              <a:latin typeface="Comic Sans MS" pitchFamily="66" charset="0"/>
            </a:endParaRPr>
          </a:p>
          <a:p>
            <a:pPr>
              <a:spcBef>
                <a:spcPct val="50000"/>
              </a:spcBef>
            </a:pPr>
            <a:r>
              <a:rPr lang="en-US" sz="3200" b="1" dirty="0" err="1">
                <a:solidFill>
                  <a:srgbClr val="99CCFF"/>
                </a:solidFill>
                <a:latin typeface="Comic Sans MS" pitchFamily="66" charset="0"/>
              </a:rPr>
              <a:t>Thyroxine</a:t>
            </a:r>
            <a:r>
              <a:rPr lang="en-US" sz="3200" b="1" dirty="0">
                <a:solidFill>
                  <a:srgbClr val="99CCFF"/>
                </a:solidFill>
                <a:latin typeface="Comic Sans MS" pitchFamily="66" charset="0"/>
              </a:rPr>
              <a:t> in assoc hypothyroidism</a:t>
            </a:r>
          </a:p>
          <a:p>
            <a:pPr>
              <a:spcBef>
                <a:spcPct val="50000"/>
              </a:spcBef>
            </a:pPr>
            <a:r>
              <a:rPr lang="en-US" sz="3200" b="1" dirty="0" err="1">
                <a:solidFill>
                  <a:srgbClr val="99CCFF"/>
                </a:solidFill>
                <a:latin typeface="Comic Sans MS" pitchFamily="66" charset="0"/>
              </a:rPr>
              <a:t>Dexona</a:t>
            </a:r>
            <a:r>
              <a:rPr lang="en-US" sz="3200" b="1" dirty="0">
                <a:solidFill>
                  <a:srgbClr val="99CCFF"/>
                </a:solidFill>
                <a:latin typeface="Comic Sans MS" pitchFamily="66" charset="0"/>
              </a:rPr>
              <a:t> in the rare case of increased DHEAS levels</a:t>
            </a:r>
          </a:p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rgbClr val="99CCFF"/>
                </a:solidFill>
                <a:latin typeface="Comic Sans MS" pitchFamily="66" charset="0"/>
              </a:rPr>
              <a:t>HCG for the LH surge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0" y="1143000"/>
            <a:ext cx="9677400" cy="64392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54720" tIns="91440" rIns="90000" bIns="46800">
            <a:spAutoFit/>
          </a:bodyPr>
          <a:lstStyle/>
          <a:p>
            <a:pPr marL="434975" indent="-317500" algn="ctr" defTabSz="457200" eaLnBrk="1" hangingPunct="1">
              <a:buClr>
                <a:srgbClr val="ACC1E8"/>
              </a:buClr>
              <a:buSzPct val="80000"/>
              <a:buFont typeface="Wingdings 2" pitchFamily="18" charset="2"/>
              <a:buNone/>
              <a:tabLst>
                <a:tab pos="434975" algn="l"/>
                <a:tab pos="892175" algn="l"/>
                <a:tab pos="1349375" algn="l"/>
                <a:tab pos="1806575" algn="l"/>
                <a:tab pos="2263775" algn="l"/>
                <a:tab pos="2720975" algn="l"/>
                <a:tab pos="3178175" algn="l"/>
                <a:tab pos="3635375" algn="l"/>
                <a:tab pos="4092575" algn="l"/>
                <a:tab pos="4549775" algn="l"/>
                <a:tab pos="5006975" algn="l"/>
                <a:tab pos="5464175" algn="l"/>
                <a:tab pos="5921375" algn="l"/>
                <a:tab pos="6378575" algn="l"/>
                <a:tab pos="6835775" algn="l"/>
                <a:tab pos="7292975" algn="l"/>
                <a:tab pos="7750175" algn="l"/>
                <a:tab pos="8207375" algn="l"/>
                <a:tab pos="8664575" algn="l"/>
                <a:tab pos="9121775" algn="l"/>
                <a:tab pos="9578975" algn="l"/>
              </a:tabLst>
            </a:pPr>
            <a:r>
              <a:rPr lang="en-GB" sz="3200" b="1" dirty="0" smtClean="0">
                <a:solidFill>
                  <a:srgbClr val="00FF00"/>
                </a:solidFill>
                <a:latin typeface="Comic Sans MS" pitchFamily="66" charset="0"/>
                <a:ea typeface="Arial Unicode MS" pitchFamily="34" charset="-128"/>
                <a:cs typeface="Arial" charset="0"/>
              </a:rPr>
              <a:t>CC </a:t>
            </a:r>
            <a:r>
              <a:rPr lang="en-GB" sz="3200" b="1" dirty="0" smtClean="0">
                <a:solidFill>
                  <a:srgbClr val="00FF00"/>
                </a:solidFill>
                <a:latin typeface="Comic Sans MS" pitchFamily="66" charset="0"/>
                <a:ea typeface="Arial Unicode MS" pitchFamily="34" charset="-128"/>
                <a:cs typeface="Arial" charset="0"/>
              </a:rPr>
              <a:t>resistance (CRA)</a:t>
            </a:r>
            <a:endParaRPr lang="en-GB" sz="3200" b="1" dirty="0">
              <a:solidFill>
                <a:srgbClr val="00FF00"/>
              </a:solidFill>
              <a:latin typeface="Comic Sans MS" pitchFamily="66" charset="0"/>
              <a:ea typeface="Arial Unicode MS" pitchFamily="34" charset="-128"/>
              <a:cs typeface="Arial" charset="0"/>
            </a:endParaRPr>
          </a:p>
          <a:p>
            <a:pPr marL="727075" lvl="1" indent="-269875" defTabSz="457200" eaLnBrk="1" hangingPunct="1">
              <a:lnSpc>
                <a:spcPct val="87000"/>
              </a:lnSpc>
              <a:spcBef>
                <a:spcPts val="300"/>
              </a:spcBef>
              <a:buClr>
                <a:srgbClr val="7598D9"/>
              </a:buClr>
              <a:buSzPct val="90000"/>
              <a:buFont typeface="Wingdings" pitchFamily="2" charset="2"/>
              <a:buChar char=""/>
              <a:tabLst>
                <a:tab pos="434975" algn="l"/>
                <a:tab pos="892175" algn="l"/>
                <a:tab pos="1349375" algn="l"/>
                <a:tab pos="1806575" algn="l"/>
                <a:tab pos="2263775" algn="l"/>
                <a:tab pos="2720975" algn="l"/>
                <a:tab pos="3178175" algn="l"/>
                <a:tab pos="3635375" algn="l"/>
                <a:tab pos="4092575" algn="l"/>
                <a:tab pos="4549775" algn="l"/>
                <a:tab pos="5006975" algn="l"/>
                <a:tab pos="5464175" algn="l"/>
                <a:tab pos="5921375" algn="l"/>
                <a:tab pos="6378575" algn="l"/>
                <a:tab pos="6835775" algn="l"/>
                <a:tab pos="7292975" algn="l"/>
                <a:tab pos="7750175" algn="l"/>
                <a:tab pos="8207375" algn="l"/>
                <a:tab pos="8664575" algn="l"/>
                <a:tab pos="9121775" algn="l"/>
                <a:tab pos="9578975" algn="l"/>
              </a:tabLst>
            </a:pPr>
            <a:r>
              <a:rPr lang="en-GB" sz="3200" b="1" dirty="0">
                <a:solidFill>
                  <a:srgbClr val="99CCFF"/>
                </a:solidFill>
                <a:latin typeface="Comic Sans MS" pitchFamily="66" charset="0"/>
                <a:ea typeface="Arial Unicode MS" pitchFamily="34" charset="-128"/>
                <a:cs typeface="Arial" charset="0"/>
              </a:rPr>
              <a:t>Failure to </a:t>
            </a:r>
            <a:r>
              <a:rPr lang="en-GB" sz="3200" b="1" dirty="0" smtClean="0">
                <a:solidFill>
                  <a:srgbClr val="99CCFF"/>
                </a:solidFill>
                <a:latin typeface="Comic Sans MS" pitchFamily="66" charset="0"/>
                <a:ea typeface="Arial Unicode MS" pitchFamily="34" charset="-128"/>
                <a:cs typeface="Arial" charset="0"/>
              </a:rPr>
              <a:t>ovulate</a:t>
            </a:r>
          </a:p>
          <a:p>
            <a:pPr marL="2098675" lvl="4" indent="-269875" defTabSz="457200">
              <a:lnSpc>
                <a:spcPct val="87000"/>
              </a:lnSpc>
              <a:spcBef>
                <a:spcPts val="300"/>
              </a:spcBef>
              <a:buClr>
                <a:srgbClr val="7598D9"/>
              </a:buClr>
              <a:buSzPct val="90000"/>
              <a:buFont typeface="Arial" pitchFamily="34" charset="0"/>
              <a:buChar char="•"/>
              <a:tabLst>
                <a:tab pos="434975" algn="l"/>
                <a:tab pos="892175" algn="l"/>
                <a:tab pos="1349375" algn="l"/>
                <a:tab pos="1806575" algn="l"/>
                <a:tab pos="2263775" algn="l"/>
                <a:tab pos="2720975" algn="l"/>
                <a:tab pos="3178175" algn="l"/>
                <a:tab pos="3635375" algn="l"/>
                <a:tab pos="4092575" algn="l"/>
                <a:tab pos="4549775" algn="l"/>
                <a:tab pos="5006975" algn="l"/>
                <a:tab pos="5464175" algn="l"/>
                <a:tab pos="5921375" algn="l"/>
                <a:tab pos="6378575" algn="l"/>
                <a:tab pos="6835775" algn="l"/>
                <a:tab pos="7292975" algn="l"/>
                <a:tab pos="7750175" algn="l"/>
                <a:tab pos="8207375" algn="l"/>
                <a:tab pos="8664575" algn="l"/>
                <a:tab pos="9121775" algn="l"/>
                <a:tab pos="9578975" algn="l"/>
              </a:tabLst>
            </a:pPr>
            <a:r>
              <a:rPr lang="en-GB" sz="3200" b="1" dirty="0" smtClean="0">
                <a:solidFill>
                  <a:srgbClr val="99CCFF"/>
                </a:solidFill>
                <a:latin typeface="Comic Sans MS" pitchFamily="66" charset="0"/>
                <a:ea typeface="Arial Unicode MS" pitchFamily="34" charset="-128"/>
                <a:cs typeface="Arial" charset="0"/>
              </a:rPr>
              <a:t> </a:t>
            </a:r>
            <a:r>
              <a:rPr lang="en-GB" sz="3200" b="1" dirty="0" smtClean="0">
                <a:solidFill>
                  <a:srgbClr val="99CCFF"/>
                </a:solidFill>
                <a:latin typeface="Comic Sans MS" pitchFamily="66" charset="0"/>
                <a:ea typeface="Arial Unicode MS" pitchFamily="34" charset="-128"/>
                <a:cs typeface="Arial" charset="0"/>
              </a:rPr>
              <a:t> Insulin </a:t>
            </a:r>
            <a:r>
              <a:rPr lang="en-GB" sz="3200" b="1" dirty="0" smtClean="0">
                <a:solidFill>
                  <a:srgbClr val="99CCFF"/>
                </a:solidFill>
                <a:latin typeface="Comic Sans MS" pitchFamily="66" charset="0"/>
                <a:ea typeface="Arial Unicode MS" pitchFamily="34" charset="-128"/>
                <a:cs typeface="Arial" charset="0"/>
              </a:rPr>
              <a:t>resistance</a:t>
            </a:r>
          </a:p>
          <a:p>
            <a:pPr marL="2098675" lvl="4" indent="-269875" defTabSz="457200">
              <a:lnSpc>
                <a:spcPct val="87000"/>
              </a:lnSpc>
              <a:spcBef>
                <a:spcPts val="300"/>
              </a:spcBef>
              <a:buClr>
                <a:srgbClr val="7598D9"/>
              </a:buClr>
              <a:buSzPct val="90000"/>
              <a:buFont typeface="Arial" pitchFamily="34" charset="0"/>
              <a:buChar char="•"/>
              <a:tabLst>
                <a:tab pos="434975" algn="l"/>
                <a:tab pos="892175" algn="l"/>
                <a:tab pos="1349375" algn="l"/>
                <a:tab pos="1806575" algn="l"/>
                <a:tab pos="2263775" algn="l"/>
                <a:tab pos="2720975" algn="l"/>
                <a:tab pos="3178175" algn="l"/>
                <a:tab pos="3635375" algn="l"/>
                <a:tab pos="4092575" algn="l"/>
                <a:tab pos="4549775" algn="l"/>
                <a:tab pos="5006975" algn="l"/>
                <a:tab pos="5464175" algn="l"/>
                <a:tab pos="5921375" algn="l"/>
                <a:tab pos="6378575" algn="l"/>
                <a:tab pos="6835775" algn="l"/>
                <a:tab pos="7292975" algn="l"/>
                <a:tab pos="7750175" algn="l"/>
                <a:tab pos="8207375" algn="l"/>
                <a:tab pos="8664575" algn="l"/>
                <a:tab pos="9121775" algn="l"/>
                <a:tab pos="9578975" algn="l"/>
              </a:tabLst>
            </a:pPr>
            <a:r>
              <a:rPr lang="en-GB" sz="3200" b="1" dirty="0" smtClean="0">
                <a:solidFill>
                  <a:srgbClr val="99CCFF"/>
                </a:solidFill>
                <a:latin typeface="Comic Sans MS" pitchFamily="66" charset="0"/>
                <a:ea typeface="Arial Unicode MS" pitchFamily="34" charset="-128"/>
                <a:cs typeface="Arial" charset="0"/>
              </a:rPr>
              <a:t>Inappropriate indication</a:t>
            </a:r>
          </a:p>
          <a:p>
            <a:pPr marL="727075" lvl="1" indent="-269875" defTabSz="457200" eaLnBrk="1" hangingPunct="1">
              <a:lnSpc>
                <a:spcPct val="87000"/>
              </a:lnSpc>
              <a:spcBef>
                <a:spcPts val="300"/>
              </a:spcBef>
              <a:buClr>
                <a:srgbClr val="7598D9"/>
              </a:buClr>
              <a:buSzPct val="90000"/>
              <a:tabLst>
                <a:tab pos="434975" algn="l"/>
                <a:tab pos="892175" algn="l"/>
                <a:tab pos="1349375" algn="l"/>
                <a:tab pos="1806575" algn="l"/>
                <a:tab pos="2263775" algn="l"/>
                <a:tab pos="2720975" algn="l"/>
                <a:tab pos="3178175" algn="l"/>
                <a:tab pos="3635375" algn="l"/>
                <a:tab pos="4092575" algn="l"/>
                <a:tab pos="4549775" algn="l"/>
                <a:tab pos="5006975" algn="l"/>
                <a:tab pos="5464175" algn="l"/>
                <a:tab pos="5921375" algn="l"/>
                <a:tab pos="6378575" algn="l"/>
                <a:tab pos="6835775" algn="l"/>
                <a:tab pos="7292975" algn="l"/>
                <a:tab pos="7750175" algn="l"/>
                <a:tab pos="8207375" algn="l"/>
                <a:tab pos="8664575" algn="l"/>
                <a:tab pos="9121775" algn="l"/>
                <a:tab pos="9578975" algn="l"/>
              </a:tabLst>
            </a:pPr>
            <a:endParaRPr lang="en-GB" sz="3200" b="1" dirty="0">
              <a:solidFill>
                <a:srgbClr val="99CCFF"/>
              </a:solidFill>
              <a:latin typeface="Comic Sans MS" pitchFamily="66" charset="0"/>
              <a:ea typeface="Arial Unicode MS" pitchFamily="34" charset="-128"/>
              <a:cs typeface="Arial" charset="0"/>
            </a:endParaRPr>
          </a:p>
          <a:p>
            <a:pPr marL="434975" indent="-317500" algn="ctr" defTabSz="457200">
              <a:tabLst>
                <a:tab pos="434975" algn="l"/>
                <a:tab pos="892175" algn="l"/>
                <a:tab pos="1349375" algn="l"/>
                <a:tab pos="1806575" algn="l"/>
                <a:tab pos="2263775" algn="l"/>
                <a:tab pos="2720975" algn="l"/>
                <a:tab pos="3178175" algn="l"/>
                <a:tab pos="3635375" algn="l"/>
                <a:tab pos="4092575" algn="l"/>
                <a:tab pos="4549775" algn="l"/>
                <a:tab pos="5006975" algn="l"/>
                <a:tab pos="5464175" algn="l"/>
                <a:tab pos="5921375" algn="l"/>
                <a:tab pos="6378575" algn="l"/>
                <a:tab pos="6835775" algn="l"/>
                <a:tab pos="7292975" algn="l"/>
                <a:tab pos="7750175" algn="l"/>
                <a:tab pos="8207375" algn="l"/>
                <a:tab pos="8664575" algn="l"/>
                <a:tab pos="9121775" algn="l"/>
                <a:tab pos="9578975" algn="l"/>
              </a:tabLst>
            </a:pPr>
            <a:r>
              <a:rPr lang="en-GB" sz="3200" b="1" dirty="0" smtClean="0">
                <a:solidFill>
                  <a:schemeClr val="bg1"/>
                </a:solidFill>
                <a:latin typeface="Comic Sans MS" pitchFamily="66" charset="0"/>
                <a:ea typeface="Arial Unicode MS" pitchFamily="34" charset="-128"/>
                <a:cs typeface="Arial" charset="0"/>
              </a:rPr>
              <a:t>About </a:t>
            </a:r>
            <a:r>
              <a:rPr lang="en-GB" sz="3200" b="1" dirty="0">
                <a:solidFill>
                  <a:schemeClr val="bg1"/>
                </a:solidFill>
                <a:latin typeface="Comic Sans MS" pitchFamily="66" charset="0"/>
                <a:ea typeface="Arial Unicode MS" pitchFamily="34" charset="-128"/>
                <a:cs typeface="Arial" charset="0"/>
              </a:rPr>
              <a:t>20-25% of </a:t>
            </a:r>
            <a:r>
              <a:rPr lang="en-GB" sz="3200" b="1" dirty="0" err="1">
                <a:solidFill>
                  <a:schemeClr val="bg1"/>
                </a:solidFill>
                <a:latin typeface="Comic Sans MS" pitchFamily="66" charset="0"/>
                <a:ea typeface="Arial Unicode MS" pitchFamily="34" charset="-128"/>
                <a:cs typeface="Arial" charset="0"/>
              </a:rPr>
              <a:t>anovulatory</a:t>
            </a:r>
            <a:r>
              <a:rPr lang="en-GB" sz="3200" b="1" dirty="0">
                <a:solidFill>
                  <a:schemeClr val="bg1"/>
                </a:solidFill>
                <a:latin typeface="Comic Sans MS" pitchFamily="66" charset="0"/>
                <a:ea typeface="Arial Unicode MS" pitchFamily="34" charset="-128"/>
                <a:cs typeface="Arial" charset="0"/>
              </a:rPr>
              <a:t> women are CC resistant </a:t>
            </a:r>
          </a:p>
          <a:p>
            <a:pPr marL="434975" indent="-317500" algn="ctr" defTabSz="457200">
              <a:tabLst>
                <a:tab pos="434975" algn="l"/>
                <a:tab pos="892175" algn="l"/>
                <a:tab pos="1349375" algn="l"/>
                <a:tab pos="1806575" algn="l"/>
                <a:tab pos="2263775" algn="l"/>
                <a:tab pos="2720975" algn="l"/>
                <a:tab pos="3178175" algn="l"/>
                <a:tab pos="3635375" algn="l"/>
                <a:tab pos="4092575" algn="l"/>
                <a:tab pos="4549775" algn="l"/>
                <a:tab pos="5006975" algn="l"/>
                <a:tab pos="5464175" algn="l"/>
                <a:tab pos="5921375" algn="l"/>
                <a:tab pos="6378575" algn="l"/>
                <a:tab pos="6835775" algn="l"/>
                <a:tab pos="7292975" algn="l"/>
                <a:tab pos="7750175" algn="l"/>
                <a:tab pos="8207375" algn="l"/>
                <a:tab pos="8664575" algn="l"/>
                <a:tab pos="9121775" algn="l"/>
                <a:tab pos="9578975" algn="l"/>
              </a:tabLst>
            </a:pPr>
            <a:r>
              <a:rPr lang="en-GB" sz="3200" b="1" dirty="0">
                <a:solidFill>
                  <a:srgbClr val="00FF00"/>
                </a:solidFill>
                <a:latin typeface="Comic Sans MS" pitchFamily="66" charset="0"/>
                <a:ea typeface="Arial Unicode MS" pitchFamily="34" charset="-128"/>
                <a:cs typeface="Arial" charset="0"/>
              </a:rPr>
              <a:t>CC </a:t>
            </a:r>
            <a:r>
              <a:rPr lang="en-GB" sz="3200" b="1" dirty="0" smtClean="0">
                <a:solidFill>
                  <a:srgbClr val="00FF00"/>
                </a:solidFill>
                <a:latin typeface="Comic Sans MS" pitchFamily="66" charset="0"/>
                <a:ea typeface="Arial Unicode MS" pitchFamily="34" charset="-128"/>
                <a:cs typeface="Arial" charset="0"/>
              </a:rPr>
              <a:t>failures (CCF</a:t>
            </a:r>
            <a:r>
              <a:rPr lang="en-GB" sz="3200" b="1" dirty="0" smtClean="0">
                <a:solidFill>
                  <a:srgbClr val="00FF00"/>
                </a:solidFill>
                <a:latin typeface="Comic Sans MS" pitchFamily="66" charset="0"/>
                <a:ea typeface="Arial Unicode MS" pitchFamily="34" charset="-128"/>
                <a:cs typeface="Arial" charset="0"/>
              </a:rPr>
              <a:t>) </a:t>
            </a:r>
          </a:p>
          <a:p>
            <a:pPr marL="434975" indent="-317500" algn="ctr" defTabSz="457200">
              <a:buFont typeface="Arial" pitchFamily="34" charset="0"/>
              <a:buChar char="•"/>
              <a:tabLst>
                <a:tab pos="434975" algn="l"/>
                <a:tab pos="892175" algn="l"/>
                <a:tab pos="1349375" algn="l"/>
                <a:tab pos="1806575" algn="l"/>
                <a:tab pos="2263775" algn="l"/>
                <a:tab pos="2720975" algn="l"/>
                <a:tab pos="3178175" algn="l"/>
                <a:tab pos="3635375" algn="l"/>
                <a:tab pos="4092575" algn="l"/>
                <a:tab pos="4549775" algn="l"/>
                <a:tab pos="5006975" algn="l"/>
                <a:tab pos="5464175" algn="l"/>
                <a:tab pos="5921375" algn="l"/>
                <a:tab pos="6378575" algn="l"/>
                <a:tab pos="6835775" algn="l"/>
                <a:tab pos="7292975" algn="l"/>
                <a:tab pos="7750175" algn="l"/>
                <a:tab pos="8207375" algn="l"/>
                <a:tab pos="8664575" algn="l"/>
                <a:tab pos="9121775" algn="l"/>
                <a:tab pos="9578975" algn="l"/>
              </a:tabLst>
            </a:pPr>
            <a:r>
              <a:rPr lang="en-GB" sz="3200" b="1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Comic Sans MS" pitchFamily="66" charset="0"/>
                <a:ea typeface="Arial Unicode MS" pitchFamily="34" charset="-128"/>
                <a:cs typeface="Arial" charset="0"/>
              </a:rPr>
              <a:t>Ovulate </a:t>
            </a:r>
            <a:r>
              <a:rPr lang="en-GB" sz="3200" b="1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Comic Sans MS" pitchFamily="66" charset="0"/>
                <a:ea typeface="Arial Unicode MS" pitchFamily="34" charset="-128"/>
                <a:cs typeface="Arial" charset="0"/>
              </a:rPr>
              <a:t>, but fail to get pregnant</a:t>
            </a:r>
          </a:p>
          <a:p>
            <a:pPr marL="434975" indent="-317500" algn="ctr" defTabSz="457200">
              <a:buFont typeface="Arial" pitchFamily="34" charset="0"/>
              <a:buChar char="•"/>
              <a:tabLst>
                <a:tab pos="434975" algn="l"/>
                <a:tab pos="892175" algn="l"/>
                <a:tab pos="1349375" algn="l"/>
                <a:tab pos="1806575" algn="l"/>
                <a:tab pos="2263775" algn="l"/>
                <a:tab pos="2720975" algn="l"/>
                <a:tab pos="3178175" algn="l"/>
                <a:tab pos="3635375" algn="l"/>
                <a:tab pos="4092575" algn="l"/>
                <a:tab pos="4549775" algn="l"/>
                <a:tab pos="5006975" algn="l"/>
                <a:tab pos="5464175" algn="l"/>
                <a:tab pos="5921375" algn="l"/>
                <a:tab pos="6378575" algn="l"/>
                <a:tab pos="6835775" algn="l"/>
                <a:tab pos="7292975" algn="l"/>
                <a:tab pos="7750175" algn="l"/>
                <a:tab pos="8207375" algn="l"/>
                <a:tab pos="8664575" algn="l"/>
                <a:tab pos="9121775" algn="l"/>
                <a:tab pos="9578975" algn="l"/>
              </a:tabLst>
            </a:pPr>
            <a:r>
              <a:rPr lang="en-GB" sz="3200" b="1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Comic Sans MS" pitchFamily="66" charset="0"/>
                <a:ea typeface="Arial Unicode MS" pitchFamily="34" charset="-128"/>
                <a:cs typeface="Arial" charset="0"/>
              </a:rPr>
              <a:t>Underlying other factors</a:t>
            </a:r>
          </a:p>
          <a:p>
            <a:pPr marL="434975" indent="-317500" algn="ctr" defTabSz="457200">
              <a:buFont typeface="Arial" pitchFamily="34" charset="0"/>
              <a:buChar char="•"/>
              <a:tabLst>
                <a:tab pos="434975" algn="l"/>
                <a:tab pos="892175" algn="l"/>
                <a:tab pos="1349375" algn="l"/>
                <a:tab pos="1806575" algn="l"/>
                <a:tab pos="2263775" algn="l"/>
                <a:tab pos="2720975" algn="l"/>
                <a:tab pos="3178175" algn="l"/>
                <a:tab pos="3635375" algn="l"/>
                <a:tab pos="4092575" algn="l"/>
                <a:tab pos="4549775" algn="l"/>
                <a:tab pos="5006975" algn="l"/>
                <a:tab pos="5464175" algn="l"/>
                <a:tab pos="5921375" algn="l"/>
                <a:tab pos="6378575" algn="l"/>
                <a:tab pos="6835775" algn="l"/>
                <a:tab pos="7292975" algn="l"/>
                <a:tab pos="7750175" algn="l"/>
                <a:tab pos="8207375" algn="l"/>
                <a:tab pos="8664575" algn="l"/>
                <a:tab pos="9121775" algn="l"/>
                <a:tab pos="9578975" algn="l"/>
              </a:tabLst>
            </a:pPr>
            <a:r>
              <a:rPr lang="en-GB" sz="3200" b="1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Comic Sans MS" pitchFamily="66" charset="0"/>
                <a:ea typeface="Arial Unicode MS" pitchFamily="34" charset="-128"/>
                <a:cs typeface="Arial" charset="0"/>
              </a:rPr>
              <a:t>? </a:t>
            </a:r>
            <a:r>
              <a:rPr lang="en-GB" sz="3200" b="1" dirty="0" err="1" smtClean="0">
                <a:solidFill>
                  <a:schemeClr val="bg2">
                    <a:lumMod val="40000"/>
                    <a:lumOff val="60000"/>
                  </a:schemeClr>
                </a:solidFill>
                <a:latin typeface="Comic Sans MS" pitchFamily="66" charset="0"/>
                <a:ea typeface="Arial Unicode MS" pitchFamily="34" charset="-128"/>
                <a:cs typeface="Arial" charset="0"/>
              </a:rPr>
              <a:t>Antioestrogenic</a:t>
            </a:r>
            <a:r>
              <a:rPr lang="en-GB" sz="3200" b="1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Comic Sans MS" pitchFamily="66" charset="0"/>
                <a:ea typeface="Arial Unicode MS" pitchFamily="34" charset="-128"/>
                <a:cs typeface="Arial" charset="0"/>
              </a:rPr>
              <a:t> effects</a:t>
            </a:r>
          </a:p>
          <a:p>
            <a:pPr marL="434975" indent="-317500" algn="ctr" defTabSz="457200">
              <a:buFont typeface="Arial" pitchFamily="34" charset="0"/>
              <a:buChar char="•"/>
              <a:tabLst>
                <a:tab pos="434975" algn="l"/>
                <a:tab pos="892175" algn="l"/>
                <a:tab pos="1349375" algn="l"/>
                <a:tab pos="1806575" algn="l"/>
                <a:tab pos="2263775" algn="l"/>
                <a:tab pos="2720975" algn="l"/>
                <a:tab pos="3178175" algn="l"/>
                <a:tab pos="3635375" algn="l"/>
                <a:tab pos="4092575" algn="l"/>
                <a:tab pos="4549775" algn="l"/>
                <a:tab pos="5006975" algn="l"/>
                <a:tab pos="5464175" algn="l"/>
                <a:tab pos="5921375" algn="l"/>
                <a:tab pos="6378575" algn="l"/>
                <a:tab pos="6835775" algn="l"/>
                <a:tab pos="7292975" algn="l"/>
                <a:tab pos="7750175" algn="l"/>
                <a:tab pos="8207375" algn="l"/>
                <a:tab pos="8664575" algn="l"/>
                <a:tab pos="9121775" algn="l"/>
                <a:tab pos="9578975" algn="l"/>
              </a:tabLst>
            </a:pPr>
            <a:endParaRPr lang="en-GB" sz="3200" b="1" dirty="0">
              <a:solidFill>
                <a:srgbClr val="00FF00"/>
              </a:solidFill>
              <a:latin typeface="Comic Sans MS" pitchFamily="66" charset="0"/>
              <a:ea typeface="Arial Unicode MS" pitchFamily="34" charset="-128"/>
              <a:cs typeface="Arial" charset="0"/>
            </a:endParaRPr>
          </a:p>
          <a:p>
            <a:pPr marL="434975" indent="-317500" algn="ctr" defTabSz="457200" eaLnBrk="1" hangingPunct="1">
              <a:buClr>
                <a:srgbClr val="ACC1E8"/>
              </a:buClr>
              <a:buSzPct val="80000"/>
              <a:buFont typeface="Wingdings 2" pitchFamily="18" charset="2"/>
              <a:buNone/>
              <a:tabLst>
                <a:tab pos="434975" algn="l"/>
                <a:tab pos="892175" algn="l"/>
                <a:tab pos="1349375" algn="l"/>
                <a:tab pos="1806575" algn="l"/>
                <a:tab pos="2263775" algn="l"/>
                <a:tab pos="2720975" algn="l"/>
                <a:tab pos="3178175" algn="l"/>
                <a:tab pos="3635375" algn="l"/>
                <a:tab pos="4092575" algn="l"/>
                <a:tab pos="4549775" algn="l"/>
                <a:tab pos="5006975" algn="l"/>
                <a:tab pos="5464175" algn="l"/>
                <a:tab pos="5921375" algn="l"/>
                <a:tab pos="6378575" algn="l"/>
                <a:tab pos="6835775" algn="l"/>
                <a:tab pos="7292975" algn="l"/>
                <a:tab pos="7750175" algn="l"/>
                <a:tab pos="8207375" algn="l"/>
                <a:tab pos="8664575" algn="l"/>
                <a:tab pos="9121775" algn="l"/>
                <a:tab pos="9578975" algn="l"/>
              </a:tabLst>
            </a:pPr>
            <a:endParaRPr lang="en-GB" sz="3200" b="1" dirty="0">
              <a:solidFill>
                <a:srgbClr val="99CCFF"/>
              </a:solidFill>
              <a:latin typeface="Comic Sans MS" pitchFamily="66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6631" name="Text Box 7"/>
          <p:cNvSpPr txBox="1">
            <a:spLocks noChangeArrowheads="1"/>
          </p:cNvSpPr>
          <p:nvPr/>
        </p:nvSpPr>
        <p:spPr bwMode="auto">
          <a:xfrm>
            <a:off x="381000" y="152400"/>
            <a:ext cx="8763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 b="1">
                <a:solidFill>
                  <a:srgbClr val="FFFF00"/>
                </a:solidFill>
                <a:latin typeface="Comic Sans MS" pitchFamily="66" charset="0"/>
              </a:rPr>
              <a:t>Clomiphene resistance &amp; failures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60" name="Text Box 4"/>
          <p:cNvSpPr txBox="1">
            <a:spLocks noChangeArrowheads="1"/>
          </p:cNvSpPr>
          <p:nvPr/>
        </p:nvSpPr>
        <p:spPr bwMode="auto">
          <a:xfrm>
            <a:off x="914400" y="304800"/>
            <a:ext cx="82296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 b="1">
                <a:solidFill>
                  <a:srgbClr val="FFFF00"/>
                </a:solidFill>
                <a:latin typeface="Comic Sans MS" pitchFamily="66" charset="0"/>
              </a:rPr>
              <a:t>Clomiphene resistance – how to manage?</a:t>
            </a:r>
          </a:p>
        </p:txBody>
      </p:sp>
      <p:sp>
        <p:nvSpPr>
          <p:cNvPr id="45061" name="Text Box 5"/>
          <p:cNvSpPr txBox="1">
            <a:spLocks noChangeArrowheads="1"/>
          </p:cNvSpPr>
          <p:nvPr/>
        </p:nvSpPr>
        <p:spPr bwMode="auto">
          <a:xfrm>
            <a:off x="609600" y="2819400"/>
            <a:ext cx="7924800" cy="2043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99CCFF"/>
                </a:solidFill>
                <a:latin typeface="Comic Sans MS" pitchFamily="66" charset="0"/>
              </a:rPr>
              <a:t>CC+ gonadotrophins</a:t>
            </a:r>
          </a:p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99CCFF"/>
                </a:solidFill>
                <a:latin typeface="Comic Sans MS" pitchFamily="66" charset="0"/>
              </a:rPr>
              <a:t>Gonadotrophins </a:t>
            </a:r>
          </a:p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99CCFF"/>
                </a:solidFill>
                <a:latin typeface="Comic Sans MS" pitchFamily="66" charset="0"/>
              </a:rPr>
              <a:t>Lap ovarian puncture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Aromatase</a:t>
            </a:r>
            <a:r>
              <a:rPr lang="en-US" dirty="0" smtClean="0"/>
              <a:t> Inhibitors.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err="1" smtClean="0">
                <a:solidFill>
                  <a:srgbClr val="FFFF00"/>
                </a:solidFill>
              </a:rPr>
              <a:t>Aromatase</a:t>
            </a:r>
            <a:r>
              <a:rPr lang="en-US" dirty="0" smtClean="0">
                <a:solidFill>
                  <a:srgbClr val="FFFF00"/>
                </a:solidFill>
              </a:rPr>
              <a:t> enzyme catalyses the rate limiting step- the conversion of androgens to </a:t>
            </a:r>
            <a:r>
              <a:rPr lang="en-US" dirty="0" err="1" smtClean="0">
                <a:solidFill>
                  <a:srgbClr val="FFFF00"/>
                </a:solidFill>
              </a:rPr>
              <a:t>oestrogens</a:t>
            </a:r>
            <a:r>
              <a:rPr lang="en-US" dirty="0" smtClean="0">
                <a:solidFill>
                  <a:srgbClr val="FFFF00"/>
                </a:solidFill>
              </a:rPr>
              <a:t>.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3" name="Text Box 5"/>
          <p:cNvSpPr txBox="1">
            <a:spLocks noChangeArrowheads="1"/>
          </p:cNvSpPr>
          <p:nvPr/>
        </p:nvSpPr>
        <p:spPr bwMode="auto">
          <a:xfrm>
            <a:off x="5332413" y="1600200"/>
            <a:ext cx="3433762" cy="35559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54720" tIns="91440" rIns="90000" bIns="46800">
            <a:spAutoFit/>
          </a:bodyPr>
          <a:lstStyle/>
          <a:p>
            <a:pPr marL="434975" indent="-317500" defTabSz="457200" eaLnBrk="1" hangingPunct="1">
              <a:buClr>
                <a:srgbClr val="7030A0"/>
              </a:buClr>
              <a:buSzPct val="85000"/>
              <a:buFont typeface="Wingdings 2" pitchFamily="18" charset="2"/>
              <a:buChar char=""/>
              <a:tabLst>
                <a:tab pos="434975" algn="l"/>
                <a:tab pos="892175" algn="l"/>
                <a:tab pos="1349375" algn="l"/>
                <a:tab pos="1806575" algn="l"/>
                <a:tab pos="2263775" algn="l"/>
                <a:tab pos="2720975" algn="l"/>
                <a:tab pos="3178175" algn="l"/>
                <a:tab pos="3635375" algn="l"/>
                <a:tab pos="4092575" algn="l"/>
                <a:tab pos="4549775" algn="l"/>
                <a:tab pos="5006975" algn="l"/>
                <a:tab pos="5464175" algn="l"/>
                <a:tab pos="5921375" algn="l"/>
                <a:tab pos="6378575" algn="l"/>
                <a:tab pos="6835775" algn="l"/>
                <a:tab pos="7292975" algn="l"/>
                <a:tab pos="7750175" algn="l"/>
                <a:tab pos="8207375" algn="l"/>
                <a:tab pos="8664575" algn="l"/>
                <a:tab pos="9121775" algn="l"/>
                <a:tab pos="9578975" algn="l"/>
              </a:tabLst>
            </a:pPr>
            <a:r>
              <a:rPr lang="en-GB" sz="1600" b="1" dirty="0">
                <a:solidFill>
                  <a:schemeClr val="bg1"/>
                </a:solidFill>
                <a:cs typeface="Arial" charset="0"/>
              </a:rPr>
              <a:t>Ovaries</a:t>
            </a:r>
          </a:p>
          <a:p>
            <a:pPr marL="434975" indent="-317500" defTabSz="457200" eaLnBrk="1" hangingPunct="1">
              <a:buClr>
                <a:srgbClr val="7030A0"/>
              </a:buClr>
              <a:buSzPct val="85000"/>
              <a:buFont typeface="Wingdings 2" pitchFamily="18" charset="2"/>
              <a:buChar char=""/>
              <a:tabLst>
                <a:tab pos="434975" algn="l"/>
                <a:tab pos="892175" algn="l"/>
                <a:tab pos="1349375" algn="l"/>
                <a:tab pos="1806575" algn="l"/>
                <a:tab pos="2263775" algn="l"/>
                <a:tab pos="2720975" algn="l"/>
                <a:tab pos="3178175" algn="l"/>
                <a:tab pos="3635375" algn="l"/>
                <a:tab pos="4092575" algn="l"/>
                <a:tab pos="4549775" algn="l"/>
                <a:tab pos="5006975" algn="l"/>
                <a:tab pos="5464175" algn="l"/>
                <a:tab pos="5921375" algn="l"/>
                <a:tab pos="6378575" algn="l"/>
                <a:tab pos="6835775" algn="l"/>
                <a:tab pos="7292975" algn="l"/>
                <a:tab pos="7750175" algn="l"/>
                <a:tab pos="8207375" algn="l"/>
                <a:tab pos="8664575" algn="l"/>
                <a:tab pos="9121775" algn="l"/>
                <a:tab pos="9578975" algn="l"/>
              </a:tabLst>
            </a:pPr>
            <a:r>
              <a:rPr lang="en-GB" sz="2000" b="1" dirty="0" smtClean="0">
                <a:solidFill>
                  <a:schemeClr val="bg1"/>
                </a:solidFill>
                <a:cs typeface="Arial" charset="0"/>
              </a:rPr>
              <a:t>Brain</a:t>
            </a:r>
          </a:p>
          <a:p>
            <a:pPr marL="434975" indent="-317500" defTabSz="457200" eaLnBrk="1" hangingPunct="1">
              <a:buClr>
                <a:srgbClr val="7030A0"/>
              </a:buClr>
              <a:buSzPct val="85000"/>
              <a:buFont typeface="Wingdings 2" pitchFamily="18" charset="2"/>
              <a:buChar char=""/>
              <a:tabLst>
                <a:tab pos="434975" algn="l"/>
                <a:tab pos="892175" algn="l"/>
                <a:tab pos="1349375" algn="l"/>
                <a:tab pos="1806575" algn="l"/>
                <a:tab pos="2263775" algn="l"/>
                <a:tab pos="2720975" algn="l"/>
                <a:tab pos="3178175" algn="l"/>
                <a:tab pos="3635375" algn="l"/>
                <a:tab pos="4092575" algn="l"/>
                <a:tab pos="4549775" algn="l"/>
                <a:tab pos="5006975" algn="l"/>
                <a:tab pos="5464175" algn="l"/>
                <a:tab pos="5921375" algn="l"/>
                <a:tab pos="6378575" algn="l"/>
                <a:tab pos="6835775" algn="l"/>
                <a:tab pos="7292975" algn="l"/>
                <a:tab pos="7750175" algn="l"/>
                <a:tab pos="8207375" algn="l"/>
                <a:tab pos="8664575" algn="l"/>
                <a:tab pos="9121775" algn="l"/>
                <a:tab pos="9578975" algn="l"/>
              </a:tabLst>
            </a:pPr>
            <a:r>
              <a:rPr lang="en-GB" sz="2000" b="1" dirty="0" smtClean="0">
                <a:solidFill>
                  <a:schemeClr val="bg1"/>
                </a:solidFill>
                <a:cs typeface="Arial" charset="0"/>
              </a:rPr>
              <a:t>Adipose </a:t>
            </a:r>
            <a:r>
              <a:rPr lang="en-GB" sz="2000" b="1" dirty="0">
                <a:solidFill>
                  <a:schemeClr val="bg1"/>
                </a:solidFill>
                <a:cs typeface="Arial" charset="0"/>
              </a:rPr>
              <a:t>tissue</a:t>
            </a:r>
          </a:p>
          <a:p>
            <a:pPr marL="434975" indent="-317500" defTabSz="457200" eaLnBrk="1" hangingPunct="1">
              <a:buClr>
                <a:srgbClr val="7030A0"/>
              </a:buClr>
              <a:buSzPct val="85000"/>
              <a:buFont typeface="Wingdings 2" pitchFamily="18" charset="2"/>
              <a:buChar char=""/>
              <a:tabLst>
                <a:tab pos="434975" algn="l"/>
                <a:tab pos="892175" algn="l"/>
                <a:tab pos="1349375" algn="l"/>
                <a:tab pos="1806575" algn="l"/>
                <a:tab pos="2263775" algn="l"/>
                <a:tab pos="2720975" algn="l"/>
                <a:tab pos="3178175" algn="l"/>
                <a:tab pos="3635375" algn="l"/>
                <a:tab pos="4092575" algn="l"/>
                <a:tab pos="4549775" algn="l"/>
                <a:tab pos="5006975" algn="l"/>
                <a:tab pos="5464175" algn="l"/>
                <a:tab pos="5921375" algn="l"/>
                <a:tab pos="6378575" algn="l"/>
                <a:tab pos="6835775" algn="l"/>
                <a:tab pos="7292975" algn="l"/>
                <a:tab pos="7750175" algn="l"/>
                <a:tab pos="8207375" algn="l"/>
                <a:tab pos="8664575" algn="l"/>
                <a:tab pos="9121775" algn="l"/>
                <a:tab pos="9578975" algn="l"/>
              </a:tabLst>
            </a:pPr>
            <a:r>
              <a:rPr lang="en-GB" sz="2000" b="1" dirty="0">
                <a:solidFill>
                  <a:schemeClr val="bg1"/>
                </a:solidFill>
                <a:cs typeface="Arial" charset="0"/>
              </a:rPr>
              <a:t>Muscle</a:t>
            </a:r>
          </a:p>
          <a:p>
            <a:pPr marL="434975" indent="-317500" defTabSz="457200" eaLnBrk="1" hangingPunct="1">
              <a:buClr>
                <a:srgbClr val="7030A0"/>
              </a:buClr>
              <a:buSzPct val="85000"/>
              <a:buFont typeface="Wingdings 2" pitchFamily="18" charset="2"/>
              <a:buChar char=""/>
              <a:tabLst>
                <a:tab pos="434975" algn="l"/>
                <a:tab pos="892175" algn="l"/>
                <a:tab pos="1349375" algn="l"/>
                <a:tab pos="1806575" algn="l"/>
                <a:tab pos="2263775" algn="l"/>
                <a:tab pos="2720975" algn="l"/>
                <a:tab pos="3178175" algn="l"/>
                <a:tab pos="3635375" algn="l"/>
                <a:tab pos="4092575" algn="l"/>
                <a:tab pos="4549775" algn="l"/>
                <a:tab pos="5006975" algn="l"/>
                <a:tab pos="5464175" algn="l"/>
                <a:tab pos="5921375" algn="l"/>
                <a:tab pos="6378575" algn="l"/>
                <a:tab pos="6835775" algn="l"/>
                <a:tab pos="7292975" algn="l"/>
                <a:tab pos="7750175" algn="l"/>
                <a:tab pos="8207375" algn="l"/>
                <a:tab pos="8664575" algn="l"/>
                <a:tab pos="9121775" algn="l"/>
                <a:tab pos="9578975" algn="l"/>
              </a:tabLst>
            </a:pPr>
            <a:r>
              <a:rPr lang="en-GB" sz="2000" b="1" dirty="0">
                <a:solidFill>
                  <a:schemeClr val="bg1"/>
                </a:solidFill>
                <a:cs typeface="Arial" charset="0"/>
              </a:rPr>
              <a:t>Liver</a:t>
            </a:r>
          </a:p>
          <a:p>
            <a:pPr marL="434975" indent="-317500" defTabSz="457200" eaLnBrk="1" hangingPunct="1">
              <a:buClr>
                <a:srgbClr val="7030A0"/>
              </a:buClr>
              <a:buSzPct val="85000"/>
              <a:buFont typeface="Wingdings 2" pitchFamily="18" charset="2"/>
              <a:buChar char=""/>
              <a:tabLst>
                <a:tab pos="434975" algn="l"/>
                <a:tab pos="892175" algn="l"/>
                <a:tab pos="1349375" algn="l"/>
                <a:tab pos="1806575" algn="l"/>
                <a:tab pos="2263775" algn="l"/>
                <a:tab pos="2720975" algn="l"/>
                <a:tab pos="3178175" algn="l"/>
                <a:tab pos="3635375" algn="l"/>
                <a:tab pos="4092575" algn="l"/>
                <a:tab pos="4549775" algn="l"/>
                <a:tab pos="5006975" algn="l"/>
                <a:tab pos="5464175" algn="l"/>
                <a:tab pos="5921375" algn="l"/>
                <a:tab pos="6378575" algn="l"/>
                <a:tab pos="6835775" algn="l"/>
                <a:tab pos="7292975" algn="l"/>
                <a:tab pos="7750175" algn="l"/>
                <a:tab pos="8207375" algn="l"/>
                <a:tab pos="8664575" algn="l"/>
                <a:tab pos="9121775" algn="l"/>
                <a:tab pos="9578975" algn="l"/>
              </a:tabLst>
            </a:pPr>
            <a:r>
              <a:rPr lang="en-GB" sz="2000" b="1" dirty="0">
                <a:solidFill>
                  <a:schemeClr val="bg1"/>
                </a:solidFill>
                <a:cs typeface="Arial" charset="0"/>
              </a:rPr>
              <a:t>Breast tissue</a:t>
            </a:r>
          </a:p>
          <a:p>
            <a:pPr marL="434975" indent="-317500" defTabSz="457200" eaLnBrk="1" hangingPunct="1">
              <a:buClr>
                <a:srgbClr val="7030A0"/>
              </a:buClr>
              <a:buSzPct val="85000"/>
              <a:buFont typeface="Wingdings 2" pitchFamily="18" charset="2"/>
              <a:buChar char=""/>
              <a:tabLst>
                <a:tab pos="434975" algn="l"/>
                <a:tab pos="892175" algn="l"/>
                <a:tab pos="1349375" algn="l"/>
                <a:tab pos="1806575" algn="l"/>
                <a:tab pos="2263775" algn="l"/>
                <a:tab pos="2720975" algn="l"/>
                <a:tab pos="3178175" algn="l"/>
                <a:tab pos="3635375" algn="l"/>
                <a:tab pos="4092575" algn="l"/>
                <a:tab pos="4549775" algn="l"/>
                <a:tab pos="5006975" algn="l"/>
                <a:tab pos="5464175" algn="l"/>
                <a:tab pos="5921375" algn="l"/>
                <a:tab pos="6378575" algn="l"/>
                <a:tab pos="6835775" algn="l"/>
                <a:tab pos="7292975" algn="l"/>
                <a:tab pos="7750175" algn="l"/>
                <a:tab pos="8207375" algn="l"/>
                <a:tab pos="8664575" algn="l"/>
                <a:tab pos="9121775" algn="l"/>
                <a:tab pos="9578975" algn="l"/>
              </a:tabLst>
            </a:pPr>
            <a:r>
              <a:rPr lang="en-GB" sz="2000" b="1" dirty="0">
                <a:solidFill>
                  <a:schemeClr val="bg1"/>
                </a:solidFill>
                <a:cs typeface="Arial" charset="0"/>
              </a:rPr>
              <a:t>Malignant breast cancers</a:t>
            </a:r>
          </a:p>
          <a:p>
            <a:pPr marL="434975" indent="-317500" defTabSz="457200" eaLnBrk="1" hangingPunct="1">
              <a:buClr>
                <a:srgbClr val="7030A0"/>
              </a:buClr>
              <a:buSzPct val="85000"/>
              <a:buFont typeface="Wingdings 2" pitchFamily="18" charset="2"/>
              <a:buNone/>
              <a:tabLst>
                <a:tab pos="434975" algn="l"/>
                <a:tab pos="892175" algn="l"/>
                <a:tab pos="1349375" algn="l"/>
                <a:tab pos="1806575" algn="l"/>
                <a:tab pos="2263775" algn="l"/>
                <a:tab pos="2720975" algn="l"/>
                <a:tab pos="3178175" algn="l"/>
                <a:tab pos="3635375" algn="l"/>
                <a:tab pos="4092575" algn="l"/>
                <a:tab pos="4549775" algn="l"/>
                <a:tab pos="5006975" algn="l"/>
                <a:tab pos="5464175" algn="l"/>
                <a:tab pos="5921375" algn="l"/>
                <a:tab pos="6378575" algn="l"/>
                <a:tab pos="6835775" algn="l"/>
                <a:tab pos="7292975" algn="l"/>
                <a:tab pos="7750175" algn="l"/>
                <a:tab pos="8207375" algn="l"/>
                <a:tab pos="8664575" algn="l"/>
                <a:tab pos="9121775" algn="l"/>
                <a:tab pos="9578975" algn="l"/>
              </a:tabLst>
            </a:pPr>
            <a:endParaRPr lang="en-GB" sz="2000" b="1" dirty="0">
              <a:solidFill>
                <a:schemeClr val="bg1"/>
              </a:solidFill>
              <a:cs typeface="Arial" charset="0"/>
            </a:endParaRPr>
          </a:p>
          <a:p>
            <a:pPr marL="434975" indent="-317500" defTabSz="457200" eaLnBrk="1" hangingPunct="1">
              <a:buClr>
                <a:srgbClr val="7030A0"/>
              </a:buClr>
              <a:buSzPct val="85000"/>
              <a:buFont typeface="Wingdings 2" pitchFamily="18" charset="2"/>
              <a:buNone/>
              <a:tabLst>
                <a:tab pos="434975" algn="l"/>
                <a:tab pos="892175" algn="l"/>
                <a:tab pos="1349375" algn="l"/>
                <a:tab pos="1806575" algn="l"/>
                <a:tab pos="2263775" algn="l"/>
                <a:tab pos="2720975" algn="l"/>
                <a:tab pos="3178175" algn="l"/>
                <a:tab pos="3635375" algn="l"/>
                <a:tab pos="4092575" algn="l"/>
                <a:tab pos="4549775" algn="l"/>
                <a:tab pos="5006975" algn="l"/>
                <a:tab pos="5464175" algn="l"/>
                <a:tab pos="5921375" algn="l"/>
                <a:tab pos="6378575" algn="l"/>
                <a:tab pos="6835775" algn="l"/>
                <a:tab pos="7292975" algn="l"/>
                <a:tab pos="7750175" algn="l"/>
                <a:tab pos="8207375" algn="l"/>
                <a:tab pos="8664575" algn="l"/>
                <a:tab pos="9121775" algn="l"/>
                <a:tab pos="9578975" algn="l"/>
              </a:tabLst>
            </a:pPr>
            <a:endParaRPr lang="en-GB" sz="2000" b="1" dirty="0">
              <a:solidFill>
                <a:schemeClr val="bg1"/>
              </a:solidFill>
              <a:cs typeface="Arial" charset="0"/>
            </a:endParaRPr>
          </a:p>
          <a:p>
            <a:pPr marL="434975" indent="-317500" defTabSz="457200" eaLnBrk="1" hangingPunct="1">
              <a:buClr>
                <a:srgbClr val="ACC1E8"/>
              </a:buClr>
              <a:buSzPct val="80000"/>
              <a:buFont typeface="Wingdings 2" pitchFamily="18" charset="2"/>
              <a:buNone/>
              <a:tabLst>
                <a:tab pos="434975" algn="l"/>
                <a:tab pos="892175" algn="l"/>
                <a:tab pos="1349375" algn="l"/>
                <a:tab pos="1806575" algn="l"/>
                <a:tab pos="2263775" algn="l"/>
                <a:tab pos="2720975" algn="l"/>
                <a:tab pos="3178175" algn="l"/>
                <a:tab pos="3635375" algn="l"/>
                <a:tab pos="4092575" algn="l"/>
                <a:tab pos="4549775" algn="l"/>
                <a:tab pos="5006975" algn="l"/>
                <a:tab pos="5464175" algn="l"/>
                <a:tab pos="5921375" algn="l"/>
                <a:tab pos="6378575" algn="l"/>
                <a:tab pos="6835775" algn="l"/>
                <a:tab pos="7292975" algn="l"/>
                <a:tab pos="7750175" algn="l"/>
                <a:tab pos="8207375" algn="l"/>
                <a:tab pos="8664575" algn="l"/>
                <a:tab pos="9121775" algn="l"/>
                <a:tab pos="9578975" algn="l"/>
              </a:tabLst>
            </a:pPr>
            <a:endParaRPr lang="en-GB" sz="1400" dirty="0">
              <a:solidFill>
                <a:schemeClr val="bg1"/>
              </a:solidFill>
              <a:cs typeface="Arial" charset="0"/>
            </a:endParaRPr>
          </a:p>
          <a:p>
            <a:pPr marL="434975" indent="-317500" defTabSz="457200" eaLnBrk="1" hangingPunct="1">
              <a:buClr>
                <a:srgbClr val="ACC1E8"/>
              </a:buClr>
              <a:buSzPct val="80000"/>
              <a:buFont typeface="Wingdings 2" pitchFamily="18" charset="2"/>
              <a:buNone/>
              <a:tabLst>
                <a:tab pos="434975" algn="l"/>
                <a:tab pos="892175" algn="l"/>
                <a:tab pos="1349375" algn="l"/>
                <a:tab pos="1806575" algn="l"/>
                <a:tab pos="2263775" algn="l"/>
                <a:tab pos="2720975" algn="l"/>
                <a:tab pos="3178175" algn="l"/>
                <a:tab pos="3635375" algn="l"/>
                <a:tab pos="4092575" algn="l"/>
                <a:tab pos="4549775" algn="l"/>
                <a:tab pos="5006975" algn="l"/>
                <a:tab pos="5464175" algn="l"/>
                <a:tab pos="5921375" algn="l"/>
                <a:tab pos="6378575" algn="l"/>
                <a:tab pos="6835775" algn="l"/>
                <a:tab pos="7292975" algn="l"/>
                <a:tab pos="7750175" algn="l"/>
                <a:tab pos="8207375" algn="l"/>
                <a:tab pos="8664575" algn="l"/>
                <a:tab pos="9121775" algn="l"/>
                <a:tab pos="9578975" algn="l"/>
              </a:tabLst>
            </a:pPr>
            <a:endParaRPr lang="en-GB" sz="1400" dirty="0">
              <a:solidFill>
                <a:srgbClr val="FFFF00"/>
              </a:solidFill>
              <a:cs typeface="Arial" charset="0"/>
            </a:endParaRPr>
          </a:p>
        </p:txBody>
      </p:sp>
      <p:sp>
        <p:nvSpPr>
          <p:cNvPr id="58374" name="Rectangle 6"/>
          <p:cNvSpPr>
            <a:spLocks noChangeArrowheads="1"/>
          </p:cNvSpPr>
          <p:nvPr/>
        </p:nvSpPr>
        <p:spPr bwMode="auto">
          <a:xfrm>
            <a:off x="0" y="6450013"/>
            <a:ext cx="6772275" cy="2143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defTabSz="457200" eaLnBrk="1" hangingPunct="1">
              <a:buClr>
                <a:srgbClr val="3C3E42"/>
              </a:buClr>
              <a:buSzPct val="100000"/>
              <a:buFont typeface="Arial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800">
                <a:solidFill>
                  <a:schemeClr val="bg1"/>
                </a:solidFill>
                <a:cs typeface="Arial" charset="0"/>
              </a:rPr>
              <a:t>Casper RF and Mitwally M, et al. Review: Aromatase inhibitors for ovulation induction. J Clin Endocrinol Metab, 2006; 91: 760-771</a:t>
            </a: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609600" y="2054225"/>
            <a:ext cx="1601788" cy="584200"/>
            <a:chOff x="384" y="1079"/>
            <a:chExt cx="1009" cy="306"/>
          </a:xfrm>
        </p:grpSpPr>
        <p:pic>
          <p:nvPicPr>
            <p:cNvPr id="58376" name="Picture 8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84" y="1079"/>
              <a:ext cx="1010" cy="30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</p:pic>
        <p:sp>
          <p:nvSpPr>
            <p:cNvPr id="58377" name="Text Box 9"/>
            <p:cNvSpPr txBox="1">
              <a:spLocks noChangeArrowheads="1"/>
            </p:cNvSpPr>
            <p:nvPr/>
          </p:nvSpPr>
          <p:spPr bwMode="auto">
            <a:xfrm>
              <a:off x="449" y="1144"/>
              <a:ext cx="881" cy="179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 anchor="ctr"/>
            <a:lstStyle/>
            <a:p>
              <a:pPr algn="ctr" defTabSz="457200" eaLnBrk="1" hangingPunct="1">
                <a:buClr>
                  <a:srgbClr val="FFFFFF"/>
                </a:buClr>
                <a:buSzPct val="100000"/>
                <a:buFont typeface="Arial" charset="0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1200">
                  <a:solidFill>
                    <a:srgbClr val="FFFFFF"/>
                  </a:solidFill>
                  <a:cs typeface="Arial" charset="0"/>
                </a:rPr>
                <a:t>androstenedione</a:t>
              </a:r>
            </a:p>
          </p:txBody>
        </p:sp>
      </p:grp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609600" y="2611438"/>
            <a:ext cx="1601788" cy="582612"/>
            <a:chOff x="384" y="1371"/>
            <a:chExt cx="1009" cy="306"/>
          </a:xfrm>
        </p:grpSpPr>
        <p:pic>
          <p:nvPicPr>
            <p:cNvPr id="58379" name="Picture 11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84" y="1371"/>
              <a:ext cx="1010" cy="30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</p:pic>
        <p:sp>
          <p:nvSpPr>
            <p:cNvPr id="58380" name="Text Box 12"/>
            <p:cNvSpPr txBox="1">
              <a:spLocks noChangeArrowheads="1"/>
            </p:cNvSpPr>
            <p:nvPr/>
          </p:nvSpPr>
          <p:spPr bwMode="auto">
            <a:xfrm>
              <a:off x="448" y="1434"/>
              <a:ext cx="881" cy="179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 anchor="ctr"/>
            <a:lstStyle/>
            <a:p>
              <a:pPr algn="ctr" defTabSz="457200" eaLnBrk="1" hangingPunct="1">
                <a:buClr>
                  <a:srgbClr val="FFFFFF"/>
                </a:buClr>
                <a:buSzPct val="100000"/>
                <a:buFont typeface="Arial" charset="0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1200">
                  <a:solidFill>
                    <a:srgbClr val="FFFFFF"/>
                  </a:solidFill>
                  <a:cs typeface="Arial" charset="0"/>
                </a:rPr>
                <a:t>testosterone</a:t>
              </a:r>
            </a:p>
          </p:txBody>
        </p:sp>
      </p:grpSp>
      <p:grpSp>
        <p:nvGrpSpPr>
          <p:cNvPr id="4" name="Group 13"/>
          <p:cNvGrpSpPr>
            <a:grpSpLocks/>
          </p:cNvGrpSpPr>
          <p:nvPr/>
        </p:nvGrpSpPr>
        <p:grpSpPr bwMode="auto">
          <a:xfrm>
            <a:off x="3365500" y="2025650"/>
            <a:ext cx="1606550" cy="604838"/>
            <a:chOff x="2120" y="1064"/>
            <a:chExt cx="1012" cy="317"/>
          </a:xfrm>
        </p:grpSpPr>
        <p:pic>
          <p:nvPicPr>
            <p:cNvPr id="58382" name="Picture 14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120" y="1064"/>
              <a:ext cx="1013" cy="31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</p:pic>
        <p:sp>
          <p:nvSpPr>
            <p:cNvPr id="58383" name="Text Box 15"/>
            <p:cNvSpPr txBox="1">
              <a:spLocks noChangeArrowheads="1"/>
            </p:cNvSpPr>
            <p:nvPr/>
          </p:nvSpPr>
          <p:spPr bwMode="auto">
            <a:xfrm>
              <a:off x="2189" y="1137"/>
              <a:ext cx="881" cy="179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 anchor="ctr"/>
            <a:lstStyle/>
            <a:p>
              <a:pPr algn="ctr" defTabSz="457200" eaLnBrk="1" hangingPunct="1">
                <a:buClr>
                  <a:srgbClr val="FFFFFF"/>
                </a:buClr>
                <a:buSzPct val="100000"/>
                <a:buFont typeface="Arial" charset="0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1200" dirty="0" err="1" smtClean="0">
                  <a:solidFill>
                    <a:srgbClr val="FFFFFF"/>
                  </a:solidFill>
                  <a:cs typeface="Arial" charset="0"/>
                </a:rPr>
                <a:t>estrone</a:t>
              </a:r>
              <a:endParaRPr lang="en-GB" sz="1200" dirty="0">
                <a:solidFill>
                  <a:srgbClr val="FFFFFF"/>
                </a:solidFill>
                <a:cs typeface="Arial" charset="0"/>
              </a:endParaRPr>
            </a:p>
          </p:txBody>
        </p:sp>
      </p:grpSp>
      <p:grpSp>
        <p:nvGrpSpPr>
          <p:cNvPr id="5" name="Group 16"/>
          <p:cNvGrpSpPr>
            <a:grpSpLocks/>
          </p:cNvGrpSpPr>
          <p:nvPr/>
        </p:nvGrpSpPr>
        <p:grpSpPr bwMode="auto">
          <a:xfrm>
            <a:off x="3359150" y="2582863"/>
            <a:ext cx="1612900" cy="603250"/>
            <a:chOff x="2116" y="1356"/>
            <a:chExt cx="1016" cy="317"/>
          </a:xfrm>
        </p:grpSpPr>
        <p:pic>
          <p:nvPicPr>
            <p:cNvPr id="58385" name="Picture 17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2116" y="1356"/>
              <a:ext cx="1017" cy="31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</p:pic>
        <p:sp>
          <p:nvSpPr>
            <p:cNvPr id="58386" name="Text Box 18"/>
            <p:cNvSpPr txBox="1">
              <a:spLocks noChangeArrowheads="1"/>
            </p:cNvSpPr>
            <p:nvPr/>
          </p:nvSpPr>
          <p:spPr bwMode="auto">
            <a:xfrm>
              <a:off x="2188" y="1427"/>
              <a:ext cx="881" cy="179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 anchor="ctr"/>
            <a:lstStyle/>
            <a:p>
              <a:pPr algn="ctr" defTabSz="457200" eaLnBrk="1" hangingPunct="1">
                <a:buClr>
                  <a:srgbClr val="FFFFFF"/>
                </a:buClr>
                <a:buSzPct val="100000"/>
                <a:buFont typeface="Arial" charset="0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1200">
                  <a:solidFill>
                    <a:srgbClr val="FFFFFF"/>
                  </a:solidFill>
                  <a:cs typeface="Arial" charset="0"/>
                </a:rPr>
                <a:t>estradiol</a:t>
              </a:r>
            </a:p>
          </p:txBody>
        </p:sp>
      </p:grpSp>
      <p:cxnSp>
        <p:nvCxnSpPr>
          <p:cNvPr id="58387" name="AutoShape 19"/>
          <p:cNvCxnSpPr>
            <a:cxnSpLocks noChangeShapeType="1"/>
          </p:cNvCxnSpPr>
          <p:nvPr/>
        </p:nvCxnSpPr>
        <p:spPr bwMode="auto">
          <a:xfrm>
            <a:off x="2438400" y="2209800"/>
            <a:ext cx="762000" cy="1"/>
          </a:xfrm>
          <a:prstGeom prst="straightConnector1">
            <a:avLst/>
          </a:prstGeom>
          <a:noFill/>
          <a:ln w="38160">
            <a:solidFill>
              <a:schemeClr val="bg1"/>
            </a:solidFill>
            <a:miter lim="800000"/>
            <a:headEnd/>
            <a:tailEnd type="triangle" w="med" len="med"/>
          </a:ln>
          <a:effectLst/>
        </p:spPr>
      </p:cxnSp>
      <p:grpSp>
        <p:nvGrpSpPr>
          <p:cNvPr id="6" name="Group 20"/>
          <p:cNvGrpSpPr>
            <a:grpSpLocks/>
          </p:cNvGrpSpPr>
          <p:nvPr/>
        </p:nvGrpSpPr>
        <p:grpSpPr bwMode="auto">
          <a:xfrm>
            <a:off x="2182813" y="2544763"/>
            <a:ext cx="1101725" cy="561975"/>
            <a:chOff x="1375" y="1336"/>
            <a:chExt cx="694" cy="295"/>
          </a:xfrm>
        </p:grpSpPr>
        <p:pic>
          <p:nvPicPr>
            <p:cNvPr id="58389" name="Picture 21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1375" y="1336"/>
              <a:ext cx="695" cy="296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</p:pic>
        <p:sp>
          <p:nvSpPr>
            <p:cNvPr id="58390" name="Text Box 22"/>
            <p:cNvSpPr txBox="1">
              <a:spLocks noChangeArrowheads="1"/>
            </p:cNvSpPr>
            <p:nvPr/>
          </p:nvSpPr>
          <p:spPr bwMode="auto">
            <a:xfrm>
              <a:off x="1436" y="1395"/>
              <a:ext cx="574" cy="179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 anchor="ctr"/>
            <a:lstStyle/>
            <a:p>
              <a:pPr algn="ctr" defTabSz="457200" eaLnBrk="1" hangingPunct="1">
                <a:buClr>
                  <a:srgbClr val="3C3E42"/>
                </a:buClr>
                <a:buSzPct val="100000"/>
                <a:buFont typeface="Arial" charset="0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1200">
                  <a:solidFill>
                    <a:schemeClr val="bg1"/>
                  </a:solidFill>
                  <a:cs typeface="Arial" charset="0"/>
                </a:rPr>
                <a:t>aromatase</a:t>
              </a:r>
            </a:p>
          </p:txBody>
        </p:sp>
      </p:grpSp>
      <p:sp>
        <p:nvSpPr>
          <p:cNvPr id="58392" name="Text Box 24"/>
          <p:cNvSpPr txBox="1">
            <a:spLocks noChangeArrowheads="1"/>
          </p:cNvSpPr>
          <p:nvPr/>
        </p:nvSpPr>
        <p:spPr bwMode="auto">
          <a:xfrm>
            <a:off x="1600200" y="381000"/>
            <a:ext cx="6629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 b="1">
                <a:solidFill>
                  <a:srgbClr val="FFFF00"/>
                </a:solidFill>
                <a:latin typeface="Comic Sans MS" pitchFamily="66" charset="0"/>
              </a:rPr>
              <a:t>Role of aromatase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304800" y="533400"/>
            <a:ext cx="84582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 b="1">
                <a:solidFill>
                  <a:srgbClr val="FFFF00"/>
                </a:solidFill>
                <a:latin typeface="Comic Sans MS" pitchFamily="66" charset="0"/>
              </a:rPr>
              <a:t>What are the objectives of ovulation induction?</a:t>
            </a:r>
          </a:p>
        </p:txBody>
      </p:sp>
      <p:sp>
        <p:nvSpPr>
          <p:cNvPr id="4102" name="Rectangle 6"/>
          <p:cNvSpPr>
            <a:spLocks noChangeArrowheads="1"/>
          </p:cNvSpPr>
          <p:nvPr/>
        </p:nvSpPr>
        <p:spPr bwMode="auto">
          <a:xfrm>
            <a:off x="762000" y="2133600"/>
            <a:ext cx="8001000" cy="4031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3200" b="1" dirty="0">
                <a:solidFill>
                  <a:srgbClr val="99CCFF"/>
                </a:solidFill>
                <a:latin typeface="Comic Sans MS" pitchFamily="66" charset="0"/>
              </a:rPr>
              <a:t>To induce </a:t>
            </a:r>
            <a:r>
              <a:rPr lang="en-GB" sz="3200" b="1" dirty="0" err="1">
                <a:solidFill>
                  <a:srgbClr val="99CCFF"/>
                </a:solidFill>
                <a:latin typeface="Comic Sans MS" pitchFamily="66" charset="0"/>
              </a:rPr>
              <a:t>monofollicular</a:t>
            </a:r>
            <a:r>
              <a:rPr lang="en-GB" sz="3200" b="1" dirty="0">
                <a:solidFill>
                  <a:srgbClr val="99CCFF"/>
                </a:solidFill>
                <a:latin typeface="Comic Sans MS" pitchFamily="66" charset="0"/>
              </a:rPr>
              <a:t> development and ovulation in </a:t>
            </a:r>
            <a:r>
              <a:rPr lang="en-GB" sz="3200" b="1" dirty="0" err="1">
                <a:solidFill>
                  <a:srgbClr val="FF0000"/>
                </a:solidFill>
                <a:latin typeface="Comic Sans MS" pitchFamily="66" charset="0"/>
              </a:rPr>
              <a:t>anovulatory</a:t>
            </a:r>
            <a:r>
              <a:rPr lang="en-GB" sz="3200" b="1" dirty="0">
                <a:solidFill>
                  <a:srgbClr val="FF0000"/>
                </a:solidFill>
                <a:latin typeface="Comic Sans MS" pitchFamily="66" charset="0"/>
              </a:rPr>
              <a:t> infertile </a:t>
            </a:r>
            <a:r>
              <a:rPr lang="en-GB" sz="3200" b="1" dirty="0">
                <a:solidFill>
                  <a:srgbClr val="99CCFF"/>
                </a:solidFill>
                <a:latin typeface="Comic Sans MS" pitchFamily="66" charset="0"/>
              </a:rPr>
              <a:t>women</a:t>
            </a:r>
          </a:p>
          <a:p>
            <a:r>
              <a:rPr lang="en-GB" sz="3200" b="1" dirty="0">
                <a:solidFill>
                  <a:srgbClr val="99CCFF"/>
                </a:solidFill>
                <a:latin typeface="Comic Sans MS" pitchFamily="66" charset="0"/>
              </a:rPr>
              <a:t>To augment ovulation in unexplained infertility</a:t>
            </a:r>
          </a:p>
          <a:p>
            <a:r>
              <a:rPr lang="en-GB" sz="3200" b="1" dirty="0">
                <a:solidFill>
                  <a:srgbClr val="99CCFF"/>
                </a:solidFill>
                <a:latin typeface="Comic Sans MS" pitchFamily="66" charset="0"/>
              </a:rPr>
              <a:t>For controlled ovarian </a:t>
            </a:r>
            <a:r>
              <a:rPr lang="en-GB" sz="3200" b="1" dirty="0" err="1">
                <a:solidFill>
                  <a:srgbClr val="99CCFF"/>
                </a:solidFill>
                <a:latin typeface="Comic Sans MS" pitchFamily="66" charset="0"/>
              </a:rPr>
              <a:t>hyperstimulation</a:t>
            </a:r>
            <a:r>
              <a:rPr lang="en-GB" sz="3200" b="1" dirty="0">
                <a:solidFill>
                  <a:srgbClr val="99CCFF"/>
                </a:solidFill>
                <a:latin typeface="Comic Sans MS" pitchFamily="66" charset="0"/>
              </a:rPr>
              <a:t> (COH) in IUI and ART</a:t>
            </a:r>
          </a:p>
          <a:p>
            <a:endParaRPr lang="en-GB" sz="3200" b="1" dirty="0">
              <a:solidFill>
                <a:schemeClr val="bg1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60" name="Text Box 4"/>
          <p:cNvSpPr txBox="1">
            <a:spLocks noChangeArrowheads="1"/>
          </p:cNvSpPr>
          <p:nvPr/>
        </p:nvSpPr>
        <p:spPr bwMode="auto">
          <a:xfrm>
            <a:off x="1447800" y="457200"/>
            <a:ext cx="7315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 b="1">
                <a:solidFill>
                  <a:srgbClr val="FFFF00"/>
                </a:solidFill>
                <a:latin typeface="Comic Sans MS" pitchFamily="66" charset="0"/>
              </a:rPr>
              <a:t>Pharmacokinetics</a:t>
            </a:r>
          </a:p>
        </p:txBody>
      </p:sp>
      <p:sp>
        <p:nvSpPr>
          <p:cNvPr id="70661" name="Text Box 5"/>
          <p:cNvSpPr txBox="1">
            <a:spLocks noChangeArrowheads="1"/>
          </p:cNvSpPr>
          <p:nvPr/>
        </p:nvSpPr>
        <p:spPr bwMode="auto">
          <a:xfrm>
            <a:off x="457200" y="1600200"/>
            <a:ext cx="8534400" cy="399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99CCFF"/>
                </a:solidFill>
                <a:latin typeface="Comic Sans MS" pitchFamily="66" charset="0"/>
              </a:rPr>
              <a:t>Rapidly absorbed bioavailability 99.9%</a:t>
            </a:r>
          </a:p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99CCFF"/>
                </a:solidFill>
                <a:latin typeface="Comic Sans MS" pitchFamily="66" charset="0"/>
              </a:rPr>
              <a:t>Widely dist in all tissues esp brain</a:t>
            </a:r>
          </a:p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99CCFF"/>
                </a:solidFill>
                <a:latin typeface="Comic Sans MS" pitchFamily="66" charset="0"/>
              </a:rPr>
              <a:t>Metabolised and eliminated in liver rapidly</a:t>
            </a:r>
          </a:p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99CCFF"/>
                </a:solidFill>
                <a:latin typeface="Comic Sans MS" pitchFamily="66" charset="0"/>
              </a:rPr>
              <a:t>Half life is very short (about 50 hours)</a:t>
            </a:r>
          </a:p>
          <a:p>
            <a:pPr>
              <a:spcBef>
                <a:spcPct val="50000"/>
              </a:spcBef>
            </a:pPr>
            <a:endParaRPr lang="en-US" sz="3200" b="1">
              <a:solidFill>
                <a:srgbClr val="99CCFF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317500" y="146050"/>
            <a:ext cx="8374063" cy="1271588"/>
            <a:chOff x="200" y="77"/>
            <a:chExt cx="5275" cy="667"/>
          </a:xfrm>
        </p:grpSpPr>
        <p:pic>
          <p:nvPicPr>
            <p:cNvPr id="62467" name="Picture 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00" y="77"/>
              <a:ext cx="5276" cy="66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</p:pic>
        <p:sp>
          <p:nvSpPr>
            <p:cNvPr id="62468" name="Text Box 4"/>
            <p:cNvSpPr txBox="1">
              <a:spLocks noChangeArrowheads="1"/>
            </p:cNvSpPr>
            <p:nvPr/>
          </p:nvSpPr>
          <p:spPr bwMode="auto">
            <a:xfrm>
              <a:off x="200" y="77"/>
              <a:ext cx="5276" cy="66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" name="Group 5"/>
          <p:cNvGrpSpPr>
            <a:grpSpLocks/>
          </p:cNvGrpSpPr>
          <p:nvPr/>
        </p:nvGrpSpPr>
        <p:grpSpPr bwMode="auto">
          <a:xfrm>
            <a:off x="5791200" y="1143000"/>
            <a:ext cx="3352800" cy="4343400"/>
            <a:chOff x="3717" y="787"/>
            <a:chExt cx="2027" cy="1931"/>
          </a:xfrm>
        </p:grpSpPr>
        <p:pic>
          <p:nvPicPr>
            <p:cNvPr id="62470" name="Picture 6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717" y="787"/>
              <a:ext cx="2028" cy="193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</p:pic>
        <p:sp>
          <p:nvSpPr>
            <p:cNvPr id="62471" name="Text Box 7"/>
            <p:cNvSpPr txBox="1">
              <a:spLocks noChangeArrowheads="1"/>
            </p:cNvSpPr>
            <p:nvPr/>
          </p:nvSpPr>
          <p:spPr bwMode="auto">
            <a:xfrm>
              <a:off x="3772" y="840"/>
              <a:ext cx="1915" cy="182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54720" tIns="91440" rIns="90000" bIns="46800"/>
            <a:lstStyle/>
            <a:p>
              <a:pPr marL="230188" indent="-112713" defTabSz="457200" eaLnBrk="1" hangingPunct="1">
                <a:buClr>
                  <a:srgbClr val="ACC1E8"/>
                </a:buClr>
                <a:buSzPct val="80000"/>
                <a:buFont typeface="Wingdings 2" pitchFamily="18" charset="2"/>
                <a:buChar char=""/>
                <a:tabLst>
                  <a:tab pos="230188" algn="l"/>
                  <a:tab pos="687388" algn="l"/>
                  <a:tab pos="1144588" algn="l"/>
                  <a:tab pos="1601788" algn="l"/>
                  <a:tab pos="2058988" algn="l"/>
                  <a:tab pos="2516188" algn="l"/>
                  <a:tab pos="2973388" algn="l"/>
                  <a:tab pos="3430588" algn="l"/>
                  <a:tab pos="3887788" algn="l"/>
                  <a:tab pos="4344988" algn="l"/>
                  <a:tab pos="4802188" algn="l"/>
                  <a:tab pos="5259388" algn="l"/>
                  <a:tab pos="5716588" algn="l"/>
                  <a:tab pos="6173788" algn="l"/>
                  <a:tab pos="6630988" algn="l"/>
                  <a:tab pos="7088188" algn="l"/>
                  <a:tab pos="7545388" algn="l"/>
                  <a:tab pos="8002588" algn="l"/>
                  <a:tab pos="8459788" algn="l"/>
                  <a:tab pos="8916988" algn="l"/>
                  <a:tab pos="9374188" algn="l"/>
                </a:tabLst>
              </a:pPr>
              <a:r>
                <a:rPr lang="en-GB" sz="1200">
                  <a:solidFill>
                    <a:srgbClr val="FFFFFF"/>
                  </a:solidFill>
                  <a:cs typeface="Arial" charset="0"/>
                </a:rPr>
                <a:t>Comp and reversibly binds to haem subunit of aromatase </a:t>
              </a:r>
            </a:p>
            <a:p>
              <a:pPr marL="230188" indent="-112713" defTabSz="457200" eaLnBrk="1" hangingPunct="1">
                <a:buClr>
                  <a:srgbClr val="ACC1E8"/>
                </a:buClr>
                <a:buSzPct val="80000"/>
                <a:buFont typeface="Wingdings 2" pitchFamily="18" charset="2"/>
                <a:buChar char=""/>
                <a:tabLst>
                  <a:tab pos="230188" algn="l"/>
                  <a:tab pos="687388" algn="l"/>
                  <a:tab pos="1144588" algn="l"/>
                  <a:tab pos="1601788" algn="l"/>
                  <a:tab pos="2058988" algn="l"/>
                  <a:tab pos="2516188" algn="l"/>
                  <a:tab pos="2973388" algn="l"/>
                  <a:tab pos="3430588" algn="l"/>
                  <a:tab pos="3887788" algn="l"/>
                  <a:tab pos="4344988" algn="l"/>
                  <a:tab pos="4802188" algn="l"/>
                  <a:tab pos="5259388" algn="l"/>
                  <a:tab pos="5716588" algn="l"/>
                  <a:tab pos="6173788" algn="l"/>
                  <a:tab pos="6630988" algn="l"/>
                  <a:tab pos="7088188" algn="l"/>
                  <a:tab pos="7545388" algn="l"/>
                  <a:tab pos="8002588" algn="l"/>
                  <a:tab pos="8459788" algn="l"/>
                  <a:tab pos="8916988" algn="l"/>
                  <a:tab pos="9374188" algn="l"/>
                </a:tabLst>
              </a:pPr>
              <a:endParaRPr lang="en-GB" sz="1200">
                <a:solidFill>
                  <a:srgbClr val="FFFFFF"/>
                </a:solidFill>
                <a:cs typeface="Arial" charset="0"/>
              </a:endParaRPr>
            </a:p>
            <a:p>
              <a:pPr marL="230188" indent="-112713" defTabSz="457200" eaLnBrk="1" hangingPunct="1">
                <a:buClr>
                  <a:srgbClr val="ACC1E8"/>
                </a:buClr>
                <a:buSzPct val="80000"/>
                <a:buFont typeface="Wingdings 2" pitchFamily="18" charset="2"/>
                <a:buChar char=""/>
                <a:tabLst>
                  <a:tab pos="230188" algn="l"/>
                  <a:tab pos="687388" algn="l"/>
                  <a:tab pos="1144588" algn="l"/>
                  <a:tab pos="1601788" algn="l"/>
                  <a:tab pos="2058988" algn="l"/>
                  <a:tab pos="2516188" algn="l"/>
                  <a:tab pos="2973388" algn="l"/>
                  <a:tab pos="3430588" algn="l"/>
                  <a:tab pos="3887788" algn="l"/>
                  <a:tab pos="4344988" algn="l"/>
                  <a:tab pos="4802188" algn="l"/>
                  <a:tab pos="5259388" algn="l"/>
                  <a:tab pos="5716588" algn="l"/>
                  <a:tab pos="6173788" algn="l"/>
                  <a:tab pos="6630988" algn="l"/>
                  <a:tab pos="7088188" algn="l"/>
                  <a:tab pos="7545388" algn="l"/>
                  <a:tab pos="8002588" algn="l"/>
                  <a:tab pos="8459788" algn="l"/>
                  <a:tab pos="8916988" algn="l"/>
                  <a:tab pos="9374188" algn="l"/>
                </a:tabLst>
              </a:pPr>
              <a:r>
                <a:rPr lang="en-GB" sz="1200">
                  <a:solidFill>
                    <a:srgbClr val="FFFFFF"/>
                  </a:solidFill>
                  <a:cs typeface="Arial" charset="0"/>
                </a:rPr>
                <a:t>Inhibits aromatase in ovaries and peripheral tissues reducing estrogen levels</a:t>
              </a:r>
            </a:p>
            <a:p>
              <a:pPr marL="230188" indent="-112713" defTabSz="457200" eaLnBrk="1" hangingPunct="1">
                <a:buClr>
                  <a:srgbClr val="ACC1E8"/>
                </a:buClr>
                <a:buSzPct val="80000"/>
                <a:buFont typeface="Wingdings 2" pitchFamily="18" charset="2"/>
                <a:buNone/>
                <a:tabLst>
                  <a:tab pos="230188" algn="l"/>
                  <a:tab pos="687388" algn="l"/>
                  <a:tab pos="1144588" algn="l"/>
                  <a:tab pos="1601788" algn="l"/>
                  <a:tab pos="2058988" algn="l"/>
                  <a:tab pos="2516188" algn="l"/>
                  <a:tab pos="2973388" algn="l"/>
                  <a:tab pos="3430588" algn="l"/>
                  <a:tab pos="3887788" algn="l"/>
                  <a:tab pos="4344988" algn="l"/>
                  <a:tab pos="4802188" algn="l"/>
                  <a:tab pos="5259388" algn="l"/>
                  <a:tab pos="5716588" algn="l"/>
                  <a:tab pos="6173788" algn="l"/>
                  <a:tab pos="6630988" algn="l"/>
                  <a:tab pos="7088188" algn="l"/>
                  <a:tab pos="7545388" algn="l"/>
                  <a:tab pos="8002588" algn="l"/>
                  <a:tab pos="8459788" algn="l"/>
                  <a:tab pos="8916988" algn="l"/>
                  <a:tab pos="9374188" algn="l"/>
                </a:tabLst>
              </a:pPr>
              <a:endParaRPr lang="en-GB" sz="1200">
                <a:solidFill>
                  <a:srgbClr val="FFFFFF"/>
                </a:solidFill>
                <a:cs typeface="Arial" charset="0"/>
              </a:endParaRPr>
            </a:p>
            <a:p>
              <a:pPr marL="230188" indent="-112713" defTabSz="457200" eaLnBrk="1" hangingPunct="1">
                <a:buClr>
                  <a:srgbClr val="ACC1E8"/>
                </a:buClr>
                <a:buSzPct val="80000"/>
                <a:buFont typeface="Wingdings 2" pitchFamily="18" charset="2"/>
                <a:buChar char=""/>
                <a:tabLst>
                  <a:tab pos="230188" algn="l"/>
                  <a:tab pos="687388" algn="l"/>
                  <a:tab pos="1144588" algn="l"/>
                  <a:tab pos="1601788" algn="l"/>
                  <a:tab pos="2058988" algn="l"/>
                  <a:tab pos="2516188" algn="l"/>
                  <a:tab pos="2973388" algn="l"/>
                  <a:tab pos="3430588" algn="l"/>
                  <a:tab pos="3887788" algn="l"/>
                  <a:tab pos="4344988" algn="l"/>
                  <a:tab pos="4802188" algn="l"/>
                  <a:tab pos="5259388" algn="l"/>
                  <a:tab pos="5716588" algn="l"/>
                  <a:tab pos="6173788" algn="l"/>
                  <a:tab pos="6630988" algn="l"/>
                  <a:tab pos="7088188" algn="l"/>
                  <a:tab pos="7545388" algn="l"/>
                  <a:tab pos="8002588" algn="l"/>
                  <a:tab pos="8459788" algn="l"/>
                  <a:tab pos="8916988" algn="l"/>
                  <a:tab pos="9374188" algn="l"/>
                </a:tabLst>
              </a:pPr>
              <a:r>
                <a:rPr lang="en-GB" sz="1200">
                  <a:solidFill>
                    <a:srgbClr val="FFFFFF"/>
                  </a:solidFill>
                  <a:cs typeface="Arial" charset="0"/>
                </a:rPr>
                <a:t>Negative feed back being active stimulates hypothalamus-pituitary axis</a:t>
              </a:r>
            </a:p>
            <a:p>
              <a:pPr marL="230188" indent="-112713" defTabSz="457200" eaLnBrk="1" hangingPunct="1">
                <a:buClr>
                  <a:srgbClr val="ACC1E8"/>
                </a:buClr>
                <a:buSzPct val="80000"/>
                <a:buFont typeface="Wingdings 2" pitchFamily="18" charset="2"/>
                <a:buNone/>
                <a:tabLst>
                  <a:tab pos="230188" algn="l"/>
                  <a:tab pos="687388" algn="l"/>
                  <a:tab pos="1144588" algn="l"/>
                  <a:tab pos="1601788" algn="l"/>
                  <a:tab pos="2058988" algn="l"/>
                  <a:tab pos="2516188" algn="l"/>
                  <a:tab pos="2973388" algn="l"/>
                  <a:tab pos="3430588" algn="l"/>
                  <a:tab pos="3887788" algn="l"/>
                  <a:tab pos="4344988" algn="l"/>
                  <a:tab pos="4802188" algn="l"/>
                  <a:tab pos="5259388" algn="l"/>
                  <a:tab pos="5716588" algn="l"/>
                  <a:tab pos="6173788" algn="l"/>
                  <a:tab pos="6630988" algn="l"/>
                  <a:tab pos="7088188" algn="l"/>
                  <a:tab pos="7545388" algn="l"/>
                  <a:tab pos="8002588" algn="l"/>
                  <a:tab pos="8459788" algn="l"/>
                  <a:tab pos="8916988" algn="l"/>
                  <a:tab pos="9374188" algn="l"/>
                </a:tabLst>
              </a:pPr>
              <a:endParaRPr lang="en-GB" sz="1200">
                <a:solidFill>
                  <a:srgbClr val="FFFFFF"/>
                </a:solidFill>
                <a:cs typeface="Arial" charset="0"/>
              </a:endParaRPr>
            </a:p>
            <a:p>
              <a:pPr marL="230188" indent="-112713" defTabSz="457200" eaLnBrk="1" hangingPunct="1">
                <a:buClr>
                  <a:srgbClr val="ACC1E8"/>
                </a:buClr>
                <a:buSzPct val="80000"/>
                <a:buFont typeface="Wingdings 2" pitchFamily="18" charset="2"/>
                <a:buChar char=""/>
                <a:tabLst>
                  <a:tab pos="230188" algn="l"/>
                  <a:tab pos="687388" algn="l"/>
                  <a:tab pos="1144588" algn="l"/>
                  <a:tab pos="1601788" algn="l"/>
                  <a:tab pos="2058988" algn="l"/>
                  <a:tab pos="2516188" algn="l"/>
                  <a:tab pos="2973388" algn="l"/>
                  <a:tab pos="3430588" algn="l"/>
                  <a:tab pos="3887788" algn="l"/>
                  <a:tab pos="4344988" algn="l"/>
                  <a:tab pos="4802188" algn="l"/>
                  <a:tab pos="5259388" algn="l"/>
                  <a:tab pos="5716588" algn="l"/>
                  <a:tab pos="6173788" algn="l"/>
                  <a:tab pos="6630988" algn="l"/>
                  <a:tab pos="7088188" algn="l"/>
                  <a:tab pos="7545388" algn="l"/>
                  <a:tab pos="8002588" algn="l"/>
                  <a:tab pos="8459788" algn="l"/>
                  <a:tab pos="8916988" algn="l"/>
                  <a:tab pos="9374188" algn="l"/>
                </a:tabLst>
              </a:pPr>
              <a:r>
                <a:rPr lang="en-GB" sz="1200">
                  <a:solidFill>
                    <a:srgbClr val="FFFFFF"/>
                  </a:solidFill>
                  <a:cs typeface="Arial" charset="0"/>
                </a:rPr>
                <a:t>GnRH release produces FSH</a:t>
              </a:r>
            </a:p>
            <a:p>
              <a:pPr marL="230188" indent="-112713" defTabSz="457200" eaLnBrk="1" hangingPunct="1">
                <a:buClr>
                  <a:srgbClr val="ACC1E8"/>
                </a:buClr>
                <a:buSzPct val="80000"/>
                <a:buFont typeface="Wingdings 2" pitchFamily="18" charset="2"/>
                <a:buNone/>
                <a:tabLst>
                  <a:tab pos="230188" algn="l"/>
                  <a:tab pos="687388" algn="l"/>
                  <a:tab pos="1144588" algn="l"/>
                  <a:tab pos="1601788" algn="l"/>
                  <a:tab pos="2058988" algn="l"/>
                  <a:tab pos="2516188" algn="l"/>
                  <a:tab pos="2973388" algn="l"/>
                  <a:tab pos="3430588" algn="l"/>
                  <a:tab pos="3887788" algn="l"/>
                  <a:tab pos="4344988" algn="l"/>
                  <a:tab pos="4802188" algn="l"/>
                  <a:tab pos="5259388" algn="l"/>
                  <a:tab pos="5716588" algn="l"/>
                  <a:tab pos="6173788" algn="l"/>
                  <a:tab pos="6630988" algn="l"/>
                  <a:tab pos="7088188" algn="l"/>
                  <a:tab pos="7545388" algn="l"/>
                  <a:tab pos="8002588" algn="l"/>
                  <a:tab pos="8459788" algn="l"/>
                  <a:tab pos="8916988" algn="l"/>
                  <a:tab pos="9374188" algn="l"/>
                </a:tabLst>
              </a:pPr>
              <a:endParaRPr lang="en-GB" sz="1200">
                <a:solidFill>
                  <a:srgbClr val="FFFFFF"/>
                </a:solidFill>
                <a:cs typeface="Arial" charset="0"/>
              </a:endParaRPr>
            </a:p>
            <a:p>
              <a:pPr marL="230188" indent="-112713" defTabSz="457200" eaLnBrk="1" hangingPunct="1">
                <a:buClr>
                  <a:srgbClr val="ACC1E8"/>
                </a:buClr>
                <a:buSzPct val="80000"/>
                <a:buFont typeface="Wingdings 2" pitchFamily="18" charset="2"/>
                <a:buChar char=""/>
                <a:tabLst>
                  <a:tab pos="230188" algn="l"/>
                  <a:tab pos="687388" algn="l"/>
                  <a:tab pos="1144588" algn="l"/>
                  <a:tab pos="1601788" algn="l"/>
                  <a:tab pos="2058988" algn="l"/>
                  <a:tab pos="2516188" algn="l"/>
                  <a:tab pos="2973388" algn="l"/>
                  <a:tab pos="3430588" algn="l"/>
                  <a:tab pos="3887788" algn="l"/>
                  <a:tab pos="4344988" algn="l"/>
                  <a:tab pos="4802188" algn="l"/>
                  <a:tab pos="5259388" algn="l"/>
                  <a:tab pos="5716588" algn="l"/>
                  <a:tab pos="6173788" algn="l"/>
                  <a:tab pos="6630988" algn="l"/>
                  <a:tab pos="7088188" algn="l"/>
                  <a:tab pos="7545388" algn="l"/>
                  <a:tab pos="8002588" algn="l"/>
                  <a:tab pos="8459788" algn="l"/>
                  <a:tab pos="8916988" algn="l"/>
                  <a:tab pos="9374188" algn="l"/>
                </a:tabLst>
              </a:pPr>
              <a:r>
                <a:rPr lang="en-GB" sz="1200">
                  <a:solidFill>
                    <a:srgbClr val="FFFFFF"/>
                  </a:solidFill>
                  <a:cs typeface="Arial" charset="0"/>
                </a:rPr>
                <a:t>FSH-mediated stimulation of follicle</a:t>
              </a:r>
            </a:p>
            <a:p>
              <a:pPr marL="230188" indent="-112713" defTabSz="457200" eaLnBrk="1" hangingPunct="1">
                <a:buClr>
                  <a:srgbClr val="ACC1E8"/>
                </a:buClr>
                <a:buSzPct val="80000"/>
                <a:buFont typeface="Wingdings 2" pitchFamily="18" charset="2"/>
                <a:buNone/>
                <a:tabLst>
                  <a:tab pos="230188" algn="l"/>
                  <a:tab pos="687388" algn="l"/>
                  <a:tab pos="1144588" algn="l"/>
                  <a:tab pos="1601788" algn="l"/>
                  <a:tab pos="2058988" algn="l"/>
                  <a:tab pos="2516188" algn="l"/>
                  <a:tab pos="2973388" algn="l"/>
                  <a:tab pos="3430588" algn="l"/>
                  <a:tab pos="3887788" algn="l"/>
                  <a:tab pos="4344988" algn="l"/>
                  <a:tab pos="4802188" algn="l"/>
                  <a:tab pos="5259388" algn="l"/>
                  <a:tab pos="5716588" algn="l"/>
                  <a:tab pos="6173788" algn="l"/>
                  <a:tab pos="6630988" algn="l"/>
                  <a:tab pos="7088188" algn="l"/>
                  <a:tab pos="7545388" algn="l"/>
                  <a:tab pos="8002588" algn="l"/>
                  <a:tab pos="8459788" algn="l"/>
                  <a:tab pos="8916988" algn="l"/>
                  <a:tab pos="9374188" algn="l"/>
                </a:tabLst>
              </a:pPr>
              <a:endParaRPr lang="en-GB" sz="1200">
                <a:solidFill>
                  <a:srgbClr val="FFFFFF"/>
                </a:solidFill>
                <a:cs typeface="Arial" charset="0"/>
              </a:endParaRPr>
            </a:p>
            <a:p>
              <a:pPr marL="230188" indent="-112713" defTabSz="457200" eaLnBrk="1" hangingPunct="1">
                <a:buClr>
                  <a:srgbClr val="ACC1E8"/>
                </a:buClr>
                <a:buSzPct val="80000"/>
                <a:buFont typeface="Wingdings 2" pitchFamily="18" charset="2"/>
                <a:buChar char=""/>
                <a:tabLst>
                  <a:tab pos="230188" algn="l"/>
                  <a:tab pos="687388" algn="l"/>
                  <a:tab pos="1144588" algn="l"/>
                  <a:tab pos="1601788" algn="l"/>
                  <a:tab pos="2058988" algn="l"/>
                  <a:tab pos="2516188" algn="l"/>
                  <a:tab pos="2973388" algn="l"/>
                  <a:tab pos="3430588" algn="l"/>
                  <a:tab pos="3887788" algn="l"/>
                  <a:tab pos="4344988" algn="l"/>
                  <a:tab pos="4802188" algn="l"/>
                  <a:tab pos="5259388" algn="l"/>
                  <a:tab pos="5716588" algn="l"/>
                  <a:tab pos="6173788" algn="l"/>
                  <a:tab pos="6630988" algn="l"/>
                  <a:tab pos="7088188" algn="l"/>
                  <a:tab pos="7545388" algn="l"/>
                  <a:tab pos="8002588" algn="l"/>
                  <a:tab pos="8459788" algn="l"/>
                  <a:tab pos="8916988" algn="l"/>
                  <a:tab pos="9374188" algn="l"/>
                </a:tabLst>
              </a:pPr>
              <a:r>
                <a:rPr lang="en-GB" sz="1200">
                  <a:solidFill>
                    <a:srgbClr val="FFFFFF"/>
                  </a:solidFill>
                  <a:cs typeface="Arial" charset="0"/>
                </a:rPr>
                <a:t>Rising estrogen level from follicle suppresses FSH leaving a single dominant-follicle</a:t>
              </a:r>
            </a:p>
            <a:p>
              <a:pPr marL="230188" indent="-112713" defTabSz="457200" eaLnBrk="1" hangingPunct="1">
                <a:buClr>
                  <a:srgbClr val="ACC1E8"/>
                </a:buClr>
                <a:buSzPct val="80000"/>
                <a:buFont typeface="Wingdings 2" pitchFamily="18" charset="2"/>
                <a:buChar char=""/>
                <a:tabLst>
                  <a:tab pos="230188" algn="l"/>
                  <a:tab pos="687388" algn="l"/>
                  <a:tab pos="1144588" algn="l"/>
                  <a:tab pos="1601788" algn="l"/>
                  <a:tab pos="2058988" algn="l"/>
                  <a:tab pos="2516188" algn="l"/>
                  <a:tab pos="2973388" algn="l"/>
                  <a:tab pos="3430588" algn="l"/>
                  <a:tab pos="3887788" algn="l"/>
                  <a:tab pos="4344988" algn="l"/>
                  <a:tab pos="4802188" algn="l"/>
                  <a:tab pos="5259388" algn="l"/>
                  <a:tab pos="5716588" algn="l"/>
                  <a:tab pos="6173788" algn="l"/>
                  <a:tab pos="6630988" algn="l"/>
                  <a:tab pos="7088188" algn="l"/>
                  <a:tab pos="7545388" algn="l"/>
                  <a:tab pos="8002588" algn="l"/>
                  <a:tab pos="8459788" algn="l"/>
                  <a:tab pos="8916988" algn="l"/>
                  <a:tab pos="9374188" algn="l"/>
                </a:tabLst>
              </a:pPr>
              <a:endParaRPr lang="en-GB" sz="1200">
                <a:solidFill>
                  <a:srgbClr val="FFFFFF"/>
                </a:solidFill>
                <a:cs typeface="Arial" charset="0"/>
              </a:endParaRPr>
            </a:p>
            <a:p>
              <a:pPr marL="230188" indent="-112713" defTabSz="457200" eaLnBrk="1" hangingPunct="1">
                <a:buClr>
                  <a:srgbClr val="ACC1E8"/>
                </a:buClr>
                <a:buSzPct val="80000"/>
                <a:buFont typeface="Wingdings 2" pitchFamily="18" charset="2"/>
                <a:buChar char=""/>
                <a:tabLst>
                  <a:tab pos="230188" algn="l"/>
                  <a:tab pos="687388" algn="l"/>
                  <a:tab pos="1144588" algn="l"/>
                  <a:tab pos="1601788" algn="l"/>
                  <a:tab pos="2058988" algn="l"/>
                  <a:tab pos="2516188" algn="l"/>
                  <a:tab pos="2973388" algn="l"/>
                  <a:tab pos="3430588" algn="l"/>
                  <a:tab pos="3887788" algn="l"/>
                  <a:tab pos="4344988" algn="l"/>
                  <a:tab pos="4802188" algn="l"/>
                  <a:tab pos="5259388" algn="l"/>
                  <a:tab pos="5716588" algn="l"/>
                  <a:tab pos="6173788" algn="l"/>
                  <a:tab pos="6630988" algn="l"/>
                  <a:tab pos="7088188" algn="l"/>
                  <a:tab pos="7545388" algn="l"/>
                  <a:tab pos="8002588" algn="l"/>
                  <a:tab pos="8459788" algn="l"/>
                  <a:tab pos="8916988" algn="l"/>
                  <a:tab pos="9374188" algn="l"/>
                </a:tabLst>
              </a:pPr>
              <a:r>
                <a:rPr lang="en-GB" sz="1200">
                  <a:solidFill>
                    <a:srgbClr val="FFFFFF"/>
                  </a:solidFill>
                  <a:cs typeface="Arial" charset="0"/>
                </a:rPr>
                <a:t>Normal FSH window</a:t>
              </a:r>
            </a:p>
            <a:p>
              <a:pPr marL="230188" indent="-112713" defTabSz="457200" eaLnBrk="1" hangingPunct="1">
                <a:buClr>
                  <a:srgbClr val="ACC1E8"/>
                </a:buClr>
                <a:buSzPct val="80000"/>
                <a:buFont typeface="Wingdings 2" pitchFamily="18" charset="2"/>
                <a:buNone/>
                <a:tabLst>
                  <a:tab pos="230188" algn="l"/>
                  <a:tab pos="687388" algn="l"/>
                  <a:tab pos="1144588" algn="l"/>
                  <a:tab pos="1601788" algn="l"/>
                  <a:tab pos="2058988" algn="l"/>
                  <a:tab pos="2516188" algn="l"/>
                  <a:tab pos="2973388" algn="l"/>
                  <a:tab pos="3430588" algn="l"/>
                  <a:tab pos="3887788" algn="l"/>
                  <a:tab pos="4344988" algn="l"/>
                  <a:tab pos="4802188" algn="l"/>
                  <a:tab pos="5259388" algn="l"/>
                  <a:tab pos="5716588" algn="l"/>
                  <a:tab pos="6173788" algn="l"/>
                  <a:tab pos="6630988" algn="l"/>
                  <a:tab pos="7088188" algn="l"/>
                  <a:tab pos="7545388" algn="l"/>
                  <a:tab pos="8002588" algn="l"/>
                  <a:tab pos="8459788" algn="l"/>
                  <a:tab pos="8916988" algn="l"/>
                  <a:tab pos="9374188" algn="l"/>
                </a:tabLst>
              </a:pPr>
              <a:endParaRPr lang="en-GB" sz="1200">
                <a:solidFill>
                  <a:srgbClr val="FFFFFF"/>
                </a:solidFill>
                <a:cs typeface="Arial" charset="0"/>
              </a:endParaRPr>
            </a:p>
            <a:p>
              <a:pPr marL="230188" indent="-112713" defTabSz="457200" eaLnBrk="1" hangingPunct="1">
                <a:buClr>
                  <a:srgbClr val="ACC1E8"/>
                </a:buClr>
                <a:buSzPct val="80000"/>
                <a:buFont typeface="Wingdings 2" pitchFamily="18" charset="2"/>
                <a:buChar char=""/>
                <a:tabLst>
                  <a:tab pos="230188" algn="l"/>
                  <a:tab pos="687388" algn="l"/>
                  <a:tab pos="1144588" algn="l"/>
                  <a:tab pos="1601788" algn="l"/>
                  <a:tab pos="2058988" algn="l"/>
                  <a:tab pos="2516188" algn="l"/>
                  <a:tab pos="2973388" algn="l"/>
                  <a:tab pos="3430588" algn="l"/>
                  <a:tab pos="3887788" algn="l"/>
                  <a:tab pos="4344988" algn="l"/>
                  <a:tab pos="4802188" algn="l"/>
                  <a:tab pos="5259388" algn="l"/>
                  <a:tab pos="5716588" algn="l"/>
                  <a:tab pos="6173788" algn="l"/>
                  <a:tab pos="6630988" algn="l"/>
                  <a:tab pos="7088188" algn="l"/>
                  <a:tab pos="7545388" algn="l"/>
                  <a:tab pos="8002588" algn="l"/>
                  <a:tab pos="8459788" algn="l"/>
                  <a:tab pos="8916988" algn="l"/>
                  <a:tab pos="9374188" algn="l"/>
                </a:tabLst>
              </a:pPr>
              <a:r>
                <a:rPr lang="en-GB" sz="1200">
                  <a:solidFill>
                    <a:srgbClr val="FFFFFF"/>
                  </a:solidFill>
                  <a:cs typeface="Arial" charset="0"/>
                </a:rPr>
                <a:t>Physiological levels of E</a:t>
              </a:r>
            </a:p>
            <a:p>
              <a:pPr marL="230188" indent="-112713" defTabSz="457200" eaLnBrk="1" hangingPunct="1">
                <a:buClr>
                  <a:srgbClr val="ACC1E8"/>
                </a:buClr>
                <a:buSzPct val="80000"/>
                <a:buFont typeface="Wingdings 2" pitchFamily="18" charset="2"/>
                <a:buChar char=""/>
                <a:tabLst>
                  <a:tab pos="230188" algn="l"/>
                  <a:tab pos="687388" algn="l"/>
                  <a:tab pos="1144588" algn="l"/>
                  <a:tab pos="1601788" algn="l"/>
                  <a:tab pos="2058988" algn="l"/>
                  <a:tab pos="2516188" algn="l"/>
                  <a:tab pos="2973388" algn="l"/>
                  <a:tab pos="3430588" algn="l"/>
                  <a:tab pos="3887788" algn="l"/>
                  <a:tab pos="4344988" algn="l"/>
                  <a:tab pos="4802188" algn="l"/>
                  <a:tab pos="5259388" algn="l"/>
                  <a:tab pos="5716588" algn="l"/>
                  <a:tab pos="6173788" algn="l"/>
                  <a:tab pos="6630988" algn="l"/>
                  <a:tab pos="7088188" algn="l"/>
                  <a:tab pos="7545388" algn="l"/>
                  <a:tab pos="8002588" algn="l"/>
                  <a:tab pos="8459788" algn="l"/>
                  <a:tab pos="8916988" algn="l"/>
                  <a:tab pos="9374188" algn="l"/>
                </a:tabLst>
              </a:pPr>
              <a:endParaRPr lang="en-GB" sz="1200">
                <a:solidFill>
                  <a:srgbClr val="FFFFFF"/>
                </a:solidFill>
                <a:cs typeface="Arial" charset="0"/>
              </a:endParaRPr>
            </a:p>
          </p:txBody>
        </p:sp>
      </p:grpSp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1938338" y="1938338"/>
            <a:ext cx="1662112" cy="750887"/>
            <a:chOff x="1221" y="1018"/>
            <a:chExt cx="1047" cy="394"/>
          </a:xfrm>
        </p:grpSpPr>
        <p:pic>
          <p:nvPicPr>
            <p:cNvPr id="62473" name="Picture 9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1221" y="1018"/>
              <a:ext cx="1048" cy="39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</p:pic>
        <p:sp>
          <p:nvSpPr>
            <p:cNvPr id="62474" name="Text Box 10"/>
            <p:cNvSpPr txBox="1">
              <a:spLocks noChangeArrowheads="1"/>
            </p:cNvSpPr>
            <p:nvPr/>
          </p:nvSpPr>
          <p:spPr bwMode="auto">
            <a:xfrm>
              <a:off x="1276" y="1070"/>
              <a:ext cx="939" cy="289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 algn="ctr" defTabSz="457200" eaLnBrk="1" hangingPunct="1">
                <a:buClr>
                  <a:srgbClr val="FFFFFF"/>
                </a:buClr>
                <a:buSzPct val="100000"/>
                <a:buFont typeface="Arial" charset="0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1200">
                  <a:solidFill>
                    <a:srgbClr val="FFFFFF"/>
                  </a:solidFill>
                  <a:cs typeface="Arial" charset="0"/>
                </a:rPr>
                <a:t>Hypothalamus Pituitary</a:t>
              </a:r>
            </a:p>
          </p:txBody>
        </p:sp>
      </p:grpSp>
      <p:sp>
        <p:nvSpPr>
          <p:cNvPr id="62475" name="Line 11"/>
          <p:cNvSpPr>
            <a:spLocks noChangeShapeType="1"/>
          </p:cNvSpPr>
          <p:nvPr/>
        </p:nvSpPr>
        <p:spPr bwMode="auto">
          <a:xfrm>
            <a:off x="1233488" y="2359025"/>
            <a:ext cx="1587" cy="490538"/>
          </a:xfrm>
          <a:prstGeom prst="line">
            <a:avLst/>
          </a:prstGeom>
          <a:noFill/>
          <a:ln w="38160">
            <a:solidFill>
              <a:schemeClr val="bg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5" name="Group 12"/>
          <p:cNvGrpSpPr>
            <a:grpSpLocks/>
          </p:cNvGrpSpPr>
          <p:nvPr/>
        </p:nvGrpSpPr>
        <p:grpSpPr bwMode="auto">
          <a:xfrm>
            <a:off x="3524250" y="1490663"/>
            <a:ext cx="2381250" cy="554037"/>
            <a:chOff x="2220" y="783"/>
            <a:chExt cx="1500" cy="291"/>
          </a:xfrm>
        </p:grpSpPr>
        <p:pic>
          <p:nvPicPr>
            <p:cNvPr id="62477" name="Picture 13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2220" y="783"/>
              <a:ext cx="1501" cy="29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</p:pic>
        <p:sp>
          <p:nvSpPr>
            <p:cNvPr id="62478" name="Text Box 14"/>
            <p:cNvSpPr txBox="1">
              <a:spLocks noChangeArrowheads="1"/>
            </p:cNvSpPr>
            <p:nvPr/>
          </p:nvSpPr>
          <p:spPr bwMode="auto">
            <a:xfrm>
              <a:off x="2282" y="843"/>
              <a:ext cx="1385" cy="174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 algn="ctr" defTabSz="457200" eaLnBrk="1" hangingPunct="1">
                <a:buClr>
                  <a:srgbClr val="2C3036"/>
                </a:buClr>
                <a:buSzPct val="100000"/>
                <a:buFont typeface="Arial" charset="0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1200">
                  <a:solidFill>
                    <a:srgbClr val="2C3036"/>
                  </a:solidFill>
                  <a:cs typeface="Arial" charset="0"/>
                </a:rPr>
                <a:t>-ve feedback stimulation</a:t>
              </a:r>
            </a:p>
          </p:txBody>
        </p:sp>
      </p:grpSp>
      <p:sp>
        <p:nvSpPr>
          <p:cNvPr id="62479" name="Line 15"/>
          <p:cNvSpPr>
            <a:spLocks noChangeShapeType="1"/>
          </p:cNvSpPr>
          <p:nvPr/>
        </p:nvSpPr>
        <p:spPr bwMode="auto">
          <a:xfrm>
            <a:off x="3267075" y="2797175"/>
            <a:ext cx="1898650" cy="2681288"/>
          </a:xfrm>
          <a:prstGeom prst="line">
            <a:avLst/>
          </a:prstGeom>
          <a:noFill/>
          <a:ln w="38160">
            <a:solidFill>
              <a:srgbClr val="00B050"/>
            </a:solidFill>
            <a:prstDash val="sysDot"/>
            <a:miter lim="800000"/>
            <a:headEnd type="triangle" w="med" len="med"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2480" name="AutoShape 16"/>
          <p:cNvSpPr>
            <a:spLocks/>
          </p:cNvSpPr>
          <p:nvPr/>
        </p:nvSpPr>
        <p:spPr bwMode="auto">
          <a:xfrm rot="19020000">
            <a:off x="3059113" y="1735138"/>
            <a:ext cx="1366837" cy="1806575"/>
          </a:xfrm>
          <a:custGeom>
            <a:avLst/>
            <a:gdLst>
              <a:gd name="T0" fmla="*/ 630664 w 1366221"/>
              <a:gd name="T1" fmla="*/ 2223 h 1506070"/>
              <a:gd name="T2" fmla="*/ 683111 w 1366221"/>
              <a:gd name="T3" fmla="*/ 753035 h 1506070"/>
              <a:gd name="T4" fmla="*/ 1013982 w 1366221"/>
              <a:gd name="T5" fmla="*/ 94228 h 1506070"/>
              <a:gd name="T6" fmla="*/ 630664 w 1366221"/>
              <a:gd name="T7" fmla="*/ 0 h 1506070"/>
              <a:gd name="T8" fmla="*/ 1013982 w 1366221"/>
              <a:gd name="T9" fmla="*/ 94228 h 15060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T6" t="T7" r="T8" b="T9"/>
            <a:pathLst>
              <a:path w="1366221" h="1506070" stroke="0">
                <a:moveTo>
                  <a:pt x="630664" y="2223"/>
                </a:moveTo>
                <a:lnTo>
                  <a:pt x="630663" y="2222"/>
                </a:lnTo>
                <a:cubicBezTo>
                  <a:pt x="648114" y="741"/>
                  <a:pt x="665609" y="-1"/>
                  <a:pt x="683111" y="0"/>
                </a:cubicBezTo>
                <a:cubicBezTo>
                  <a:pt x="798862" y="0"/>
                  <a:pt x="912714" y="32423"/>
                  <a:pt x="1013982" y="94227"/>
                </a:cubicBezTo>
                <a:lnTo>
                  <a:pt x="683111" y="753035"/>
                </a:lnTo>
                <a:close/>
              </a:path>
              <a:path w="1366221" h="1506070" fill="none">
                <a:moveTo>
                  <a:pt x="630664" y="2223"/>
                </a:moveTo>
                <a:lnTo>
                  <a:pt x="630663" y="2222"/>
                </a:lnTo>
                <a:cubicBezTo>
                  <a:pt x="648114" y="741"/>
                  <a:pt x="665609" y="-1"/>
                  <a:pt x="683111" y="0"/>
                </a:cubicBezTo>
                <a:cubicBezTo>
                  <a:pt x="798862" y="0"/>
                  <a:pt x="912714" y="32423"/>
                  <a:pt x="1013982" y="94227"/>
                </a:cubicBezTo>
              </a:path>
            </a:pathLst>
          </a:custGeom>
          <a:noFill/>
          <a:ln w="38160">
            <a:solidFill>
              <a:schemeClr val="bg1"/>
            </a:solidFill>
            <a:miter lim="800000"/>
            <a:headEnd type="triangle" w="med" len="med"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6" name="Group 17"/>
          <p:cNvGrpSpPr>
            <a:grpSpLocks/>
          </p:cNvGrpSpPr>
          <p:nvPr/>
        </p:nvGrpSpPr>
        <p:grpSpPr bwMode="auto">
          <a:xfrm>
            <a:off x="1719263" y="4724400"/>
            <a:ext cx="1924050" cy="758825"/>
            <a:chOff x="1083" y="2481"/>
            <a:chExt cx="1212" cy="398"/>
          </a:xfrm>
        </p:grpSpPr>
        <p:pic>
          <p:nvPicPr>
            <p:cNvPr id="62482" name="Picture 18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1083" y="2481"/>
              <a:ext cx="1213" cy="399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</p:pic>
        <p:sp>
          <p:nvSpPr>
            <p:cNvPr id="62483" name="Text Box 19"/>
            <p:cNvSpPr txBox="1">
              <a:spLocks noChangeArrowheads="1"/>
            </p:cNvSpPr>
            <p:nvPr/>
          </p:nvSpPr>
          <p:spPr bwMode="auto">
            <a:xfrm>
              <a:off x="1137" y="2534"/>
              <a:ext cx="1106" cy="289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 algn="ctr" defTabSz="457200" eaLnBrk="1" hangingPunct="1">
                <a:buClr>
                  <a:srgbClr val="FFFFFF"/>
                </a:buClr>
                <a:buSzPct val="100000"/>
                <a:buFont typeface="Arial" charset="0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1200">
                  <a:solidFill>
                    <a:srgbClr val="FFFFFF"/>
                  </a:solidFill>
                  <a:cs typeface="Arial" charset="0"/>
                </a:rPr>
                <a:t>Smaller follicles undergo atresia</a:t>
              </a:r>
            </a:p>
          </p:txBody>
        </p:sp>
      </p:grpSp>
      <p:grpSp>
        <p:nvGrpSpPr>
          <p:cNvPr id="7" name="Group 20"/>
          <p:cNvGrpSpPr>
            <a:grpSpLocks/>
          </p:cNvGrpSpPr>
          <p:nvPr/>
        </p:nvGrpSpPr>
        <p:grpSpPr bwMode="auto">
          <a:xfrm>
            <a:off x="360363" y="5580063"/>
            <a:ext cx="2089150" cy="531812"/>
            <a:chOff x="227" y="2930"/>
            <a:chExt cx="1316" cy="279"/>
          </a:xfrm>
        </p:grpSpPr>
        <p:pic>
          <p:nvPicPr>
            <p:cNvPr id="62485" name="Picture 21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227" y="2930"/>
              <a:ext cx="1317" cy="28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</p:pic>
        <p:sp>
          <p:nvSpPr>
            <p:cNvPr id="62486" name="Text Box 22"/>
            <p:cNvSpPr txBox="1">
              <a:spLocks noChangeArrowheads="1"/>
            </p:cNvSpPr>
            <p:nvPr/>
          </p:nvSpPr>
          <p:spPr bwMode="auto">
            <a:xfrm>
              <a:off x="281" y="2983"/>
              <a:ext cx="1207" cy="174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 algn="ctr" defTabSz="457200" eaLnBrk="1" hangingPunct="1">
                <a:buClr>
                  <a:srgbClr val="2C3036"/>
                </a:buClr>
                <a:buSzPct val="100000"/>
                <a:buFont typeface="Arial" charset="0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1200">
                  <a:solidFill>
                    <a:srgbClr val="2C3036"/>
                  </a:solidFill>
                  <a:cs typeface="Arial" charset="0"/>
                </a:rPr>
                <a:t>Single follicle develop</a:t>
              </a:r>
            </a:p>
          </p:txBody>
        </p:sp>
      </p:grpSp>
      <p:pic>
        <p:nvPicPr>
          <p:cNvPr id="62487" name="Picture 23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71525" y="3616325"/>
            <a:ext cx="855663" cy="8747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62488" name="Line 24"/>
          <p:cNvSpPr>
            <a:spLocks noChangeShapeType="1"/>
          </p:cNvSpPr>
          <p:nvPr/>
        </p:nvSpPr>
        <p:spPr bwMode="auto">
          <a:xfrm flipH="1">
            <a:off x="1189038" y="4537075"/>
            <a:ext cx="12700" cy="1084263"/>
          </a:xfrm>
          <a:prstGeom prst="line">
            <a:avLst/>
          </a:prstGeom>
          <a:noFill/>
          <a:ln w="38160">
            <a:solidFill>
              <a:srgbClr val="3668C4"/>
            </a:solidFill>
            <a:prstDash val="sysDot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2489" name="Rectangle 25"/>
          <p:cNvSpPr>
            <a:spLocks noChangeArrowheads="1"/>
          </p:cNvSpPr>
          <p:nvPr/>
        </p:nvSpPr>
        <p:spPr bwMode="auto">
          <a:xfrm>
            <a:off x="4038600" y="3754438"/>
            <a:ext cx="2093913" cy="330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ctr" defTabSz="457200" eaLnBrk="1" hangingPunct="1">
              <a:buClr>
                <a:srgbClr val="7030A0"/>
              </a:buClr>
              <a:buSzPct val="100000"/>
              <a:buFont typeface="Arial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200">
                <a:solidFill>
                  <a:srgbClr val="7030A0"/>
                </a:solidFill>
                <a:cs typeface="Arial" charset="0"/>
              </a:rPr>
              <a:t>estrogen –ve feedback</a:t>
            </a:r>
          </a:p>
        </p:txBody>
      </p:sp>
      <p:sp>
        <p:nvSpPr>
          <p:cNvPr id="62490" name="Rectangle 26"/>
          <p:cNvSpPr>
            <a:spLocks noChangeArrowheads="1"/>
          </p:cNvSpPr>
          <p:nvPr/>
        </p:nvSpPr>
        <p:spPr bwMode="auto">
          <a:xfrm>
            <a:off x="155575" y="2889250"/>
            <a:ext cx="2093913" cy="2746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ctr" defTabSz="457200" eaLnBrk="1" hangingPunct="1">
              <a:buClr>
                <a:srgbClr val="7030A0"/>
              </a:buClr>
              <a:buSzPct val="100000"/>
              <a:buFont typeface="Arial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200">
                <a:solidFill>
                  <a:schemeClr val="bg1"/>
                </a:solidFill>
                <a:cs typeface="Arial" charset="0"/>
              </a:rPr>
              <a:t>FSH stimulation</a:t>
            </a:r>
          </a:p>
        </p:txBody>
      </p:sp>
      <p:pic>
        <p:nvPicPr>
          <p:cNvPr id="62491" name="Picture 27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514600" y="4184650"/>
            <a:ext cx="419100" cy="5905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62492" name="Picture 28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2830513" y="4060825"/>
            <a:ext cx="296862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62493" name="Picture 29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2238375" y="4513263"/>
            <a:ext cx="296863" cy="3032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62494" name="Picture 30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089150" y="3938588"/>
            <a:ext cx="419100" cy="5905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grpSp>
        <p:nvGrpSpPr>
          <p:cNvPr id="8" name="Group 31"/>
          <p:cNvGrpSpPr>
            <a:grpSpLocks/>
          </p:cNvGrpSpPr>
          <p:nvPr/>
        </p:nvGrpSpPr>
        <p:grpSpPr bwMode="auto">
          <a:xfrm>
            <a:off x="4383088" y="5229225"/>
            <a:ext cx="485775" cy="582613"/>
            <a:chOff x="2761" y="2746"/>
            <a:chExt cx="306" cy="306"/>
          </a:xfrm>
        </p:grpSpPr>
        <p:pic>
          <p:nvPicPr>
            <p:cNvPr id="62496" name="Picture 32"/>
            <p:cNvPicPr>
              <a:picLocks noChangeAspect="1" noChangeArrowheads="1"/>
            </p:cNvPicPr>
            <p:nvPr/>
          </p:nvPicPr>
          <p:blipFill>
            <a:blip r:embed="rId12" cstate="print"/>
            <a:srcRect/>
            <a:stretch>
              <a:fillRect/>
            </a:stretch>
          </p:blipFill>
          <p:spPr bwMode="auto">
            <a:xfrm>
              <a:off x="2761" y="2746"/>
              <a:ext cx="307" cy="30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</p:pic>
        <p:sp>
          <p:nvSpPr>
            <p:cNvPr id="62497" name="Text Box 33"/>
            <p:cNvSpPr txBox="1">
              <a:spLocks noChangeArrowheads="1"/>
            </p:cNvSpPr>
            <p:nvPr/>
          </p:nvSpPr>
          <p:spPr bwMode="auto">
            <a:xfrm>
              <a:off x="2842" y="2827"/>
              <a:ext cx="142" cy="14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 anchor="ctr"/>
            <a:lstStyle/>
            <a:p>
              <a:pPr algn="ctr" defTabSz="457200" eaLnBrk="1" hangingPunct="1">
                <a:buClr>
                  <a:srgbClr val="FFFFFF"/>
                </a:buClr>
                <a:buSzPct val="100000"/>
                <a:buFont typeface="NiteClub" charset="0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1400">
                  <a:solidFill>
                    <a:srgbClr val="FFFFFF"/>
                  </a:solidFill>
                  <a:latin typeface="NiteClub" charset="0"/>
                  <a:ea typeface="Arial Unicode MS" pitchFamily="34" charset="-128"/>
                  <a:cs typeface="Arial Unicode MS" pitchFamily="34" charset="-128"/>
                </a:rPr>
                <a:t>1</a:t>
              </a:r>
            </a:p>
          </p:txBody>
        </p:sp>
      </p:grpSp>
      <p:grpSp>
        <p:nvGrpSpPr>
          <p:cNvPr id="9" name="Group 34"/>
          <p:cNvGrpSpPr>
            <a:grpSpLocks/>
          </p:cNvGrpSpPr>
          <p:nvPr/>
        </p:nvGrpSpPr>
        <p:grpSpPr bwMode="auto">
          <a:xfrm>
            <a:off x="3846513" y="3679825"/>
            <a:ext cx="485775" cy="582613"/>
            <a:chOff x="2423" y="1932"/>
            <a:chExt cx="306" cy="306"/>
          </a:xfrm>
        </p:grpSpPr>
        <p:pic>
          <p:nvPicPr>
            <p:cNvPr id="62499" name="Picture 35"/>
            <p:cNvPicPr>
              <a:picLocks noChangeAspect="1" noChangeArrowheads="1"/>
            </p:cNvPicPr>
            <p:nvPr/>
          </p:nvPicPr>
          <p:blipFill>
            <a:blip r:embed="rId12" cstate="print"/>
            <a:srcRect/>
            <a:stretch>
              <a:fillRect/>
            </a:stretch>
          </p:blipFill>
          <p:spPr bwMode="auto">
            <a:xfrm>
              <a:off x="2423" y="1932"/>
              <a:ext cx="307" cy="30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</p:pic>
        <p:sp>
          <p:nvSpPr>
            <p:cNvPr id="62500" name="Text Box 36"/>
            <p:cNvSpPr txBox="1">
              <a:spLocks noChangeArrowheads="1"/>
            </p:cNvSpPr>
            <p:nvPr/>
          </p:nvSpPr>
          <p:spPr bwMode="auto">
            <a:xfrm>
              <a:off x="2505" y="2013"/>
              <a:ext cx="142" cy="141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 anchor="ctr"/>
            <a:lstStyle/>
            <a:p>
              <a:pPr algn="ctr" defTabSz="457200" eaLnBrk="1" hangingPunct="1">
                <a:buClr>
                  <a:srgbClr val="FFFFFF"/>
                </a:buClr>
                <a:buSzPct val="100000"/>
                <a:buFont typeface="NiteClub" charset="0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1400">
                  <a:solidFill>
                    <a:srgbClr val="FFFFFF"/>
                  </a:solidFill>
                  <a:latin typeface="NiteClub" charset="0"/>
                  <a:ea typeface="Arial Unicode MS" pitchFamily="34" charset="-128"/>
                  <a:cs typeface="Arial Unicode MS" pitchFamily="34" charset="-128"/>
                </a:rPr>
                <a:t>2</a:t>
              </a:r>
            </a:p>
          </p:txBody>
        </p:sp>
      </p:grpSp>
      <p:grpSp>
        <p:nvGrpSpPr>
          <p:cNvPr id="10" name="Group 37"/>
          <p:cNvGrpSpPr>
            <a:grpSpLocks/>
          </p:cNvGrpSpPr>
          <p:nvPr/>
        </p:nvGrpSpPr>
        <p:grpSpPr bwMode="auto">
          <a:xfrm>
            <a:off x="3328988" y="1455738"/>
            <a:ext cx="485775" cy="582612"/>
            <a:chOff x="2097" y="764"/>
            <a:chExt cx="306" cy="306"/>
          </a:xfrm>
        </p:grpSpPr>
        <p:pic>
          <p:nvPicPr>
            <p:cNvPr id="62502" name="Picture 38"/>
            <p:cNvPicPr>
              <a:picLocks noChangeAspect="1" noChangeArrowheads="1"/>
            </p:cNvPicPr>
            <p:nvPr/>
          </p:nvPicPr>
          <p:blipFill>
            <a:blip r:embed="rId12" cstate="print"/>
            <a:srcRect/>
            <a:stretch>
              <a:fillRect/>
            </a:stretch>
          </p:blipFill>
          <p:spPr bwMode="auto">
            <a:xfrm>
              <a:off x="2097" y="764"/>
              <a:ext cx="307" cy="30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</p:pic>
        <p:sp>
          <p:nvSpPr>
            <p:cNvPr id="62503" name="Text Box 39"/>
            <p:cNvSpPr txBox="1">
              <a:spLocks noChangeArrowheads="1"/>
            </p:cNvSpPr>
            <p:nvPr/>
          </p:nvSpPr>
          <p:spPr bwMode="auto">
            <a:xfrm>
              <a:off x="2180" y="848"/>
              <a:ext cx="141" cy="14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 anchor="ctr"/>
            <a:lstStyle/>
            <a:p>
              <a:pPr algn="ctr" defTabSz="457200" eaLnBrk="1" hangingPunct="1">
                <a:buClr>
                  <a:srgbClr val="FFFFFF"/>
                </a:buClr>
                <a:buSzPct val="100000"/>
                <a:buFont typeface="NiteClub" charset="0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1400">
                  <a:solidFill>
                    <a:srgbClr val="FFFFFF"/>
                  </a:solidFill>
                  <a:latin typeface="NiteClub" charset="0"/>
                  <a:ea typeface="Arial Unicode MS" pitchFamily="34" charset="-128"/>
                  <a:cs typeface="Arial Unicode MS" pitchFamily="34" charset="-128"/>
                </a:rPr>
                <a:t>3</a:t>
              </a:r>
            </a:p>
          </p:txBody>
        </p:sp>
      </p:grpSp>
      <p:grpSp>
        <p:nvGrpSpPr>
          <p:cNvPr id="11" name="Group 40"/>
          <p:cNvGrpSpPr>
            <a:grpSpLocks/>
          </p:cNvGrpSpPr>
          <p:nvPr/>
        </p:nvGrpSpPr>
        <p:grpSpPr bwMode="auto">
          <a:xfrm>
            <a:off x="249238" y="1879600"/>
            <a:ext cx="487362" cy="582613"/>
            <a:chOff x="157" y="987"/>
            <a:chExt cx="307" cy="306"/>
          </a:xfrm>
        </p:grpSpPr>
        <p:pic>
          <p:nvPicPr>
            <p:cNvPr id="62505" name="Picture 41"/>
            <p:cNvPicPr>
              <a:picLocks noChangeAspect="1" noChangeArrowheads="1"/>
            </p:cNvPicPr>
            <p:nvPr/>
          </p:nvPicPr>
          <p:blipFill>
            <a:blip r:embed="rId12" cstate="print"/>
            <a:srcRect/>
            <a:stretch>
              <a:fillRect/>
            </a:stretch>
          </p:blipFill>
          <p:spPr bwMode="auto">
            <a:xfrm>
              <a:off x="157" y="987"/>
              <a:ext cx="308" cy="30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</p:pic>
        <p:sp>
          <p:nvSpPr>
            <p:cNvPr id="62506" name="Text Box 42"/>
            <p:cNvSpPr txBox="1">
              <a:spLocks noChangeArrowheads="1"/>
            </p:cNvSpPr>
            <p:nvPr/>
          </p:nvSpPr>
          <p:spPr bwMode="auto">
            <a:xfrm>
              <a:off x="240" y="1069"/>
              <a:ext cx="141" cy="14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 anchor="ctr"/>
            <a:lstStyle/>
            <a:p>
              <a:pPr algn="ctr" defTabSz="457200" eaLnBrk="1" hangingPunct="1">
                <a:buClr>
                  <a:srgbClr val="FFFFFF"/>
                </a:buClr>
                <a:buSzPct val="100000"/>
                <a:buFont typeface="NiteClub" charset="0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1400">
                  <a:solidFill>
                    <a:srgbClr val="FFFFFF"/>
                  </a:solidFill>
                  <a:latin typeface="NiteClub" charset="0"/>
                  <a:ea typeface="Arial Unicode MS" pitchFamily="34" charset="-128"/>
                  <a:cs typeface="Arial Unicode MS" pitchFamily="34" charset="-128"/>
                </a:rPr>
                <a:t>4</a:t>
              </a:r>
            </a:p>
          </p:txBody>
        </p:sp>
      </p:grpSp>
      <p:grpSp>
        <p:nvGrpSpPr>
          <p:cNvPr id="12" name="Group 43"/>
          <p:cNvGrpSpPr>
            <a:grpSpLocks/>
          </p:cNvGrpSpPr>
          <p:nvPr/>
        </p:nvGrpSpPr>
        <p:grpSpPr bwMode="auto">
          <a:xfrm>
            <a:off x="85725" y="5535613"/>
            <a:ext cx="485775" cy="584200"/>
            <a:chOff x="54" y="2907"/>
            <a:chExt cx="306" cy="306"/>
          </a:xfrm>
        </p:grpSpPr>
        <p:pic>
          <p:nvPicPr>
            <p:cNvPr id="62508" name="Picture 44"/>
            <p:cNvPicPr>
              <a:picLocks noChangeAspect="1" noChangeArrowheads="1"/>
            </p:cNvPicPr>
            <p:nvPr/>
          </p:nvPicPr>
          <p:blipFill>
            <a:blip r:embed="rId12" cstate="print"/>
            <a:srcRect/>
            <a:stretch>
              <a:fillRect/>
            </a:stretch>
          </p:blipFill>
          <p:spPr bwMode="auto">
            <a:xfrm>
              <a:off x="54" y="2907"/>
              <a:ext cx="307" cy="30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</p:pic>
        <p:sp>
          <p:nvSpPr>
            <p:cNvPr id="62509" name="Text Box 45"/>
            <p:cNvSpPr txBox="1">
              <a:spLocks noChangeArrowheads="1"/>
            </p:cNvSpPr>
            <p:nvPr/>
          </p:nvSpPr>
          <p:spPr bwMode="auto">
            <a:xfrm>
              <a:off x="138" y="2989"/>
              <a:ext cx="142" cy="14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 anchor="ctr"/>
            <a:lstStyle/>
            <a:p>
              <a:pPr algn="ctr" defTabSz="457200" eaLnBrk="1" hangingPunct="1">
                <a:buClr>
                  <a:srgbClr val="FFFFFF"/>
                </a:buClr>
                <a:buSzPct val="100000"/>
                <a:buFont typeface="NiteClub" charset="0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1400">
                  <a:solidFill>
                    <a:srgbClr val="FFFFFF"/>
                  </a:solidFill>
                  <a:latin typeface="NiteClub" charset="0"/>
                  <a:ea typeface="Arial Unicode MS" pitchFamily="34" charset="-128"/>
                  <a:cs typeface="Arial Unicode MS" pitchFamily="34" charset="-128"/>
                </a:rPr>
                <a:t>6</a:t>
              </a:r>
            </a:p>
          </p:txBody>
        </p:sp>
      </p:grpSp>
      <p:grpSp>
        <p:nvGrpSpPr>
          <p:cNvPr id="13" name="Group 46"/>
          <p:cNvGrpSpPr>
            <a:grpSpLocks/>
          </p:cNvGrpSpPr>
          <p:nvPr/>
        </p:nvGrpSpPr>
        <p:grpSpPr bwMode="auto">
          <a:xfrm>
            <a:off x="2859088" y="5529263"/>
            <a:ext cx="1601787" cy="582612"/>
            <a:chOff x="1801" y="2903"/>
            <a:chExt cx="1009" cy="306"/>
          </a:xfrm>
        </p:grpSpPr>
        <p:pic>
          <p:nvPicPr>
            <p:cNvPr id="62511" name="Picture 47"/>
            <p:cNvPicPr>
              <a:picLocks noChangeAspect="1" noChangeArrowheads="1"/>
            </p:cNvPicPr>
            <p:nvPr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1801" y="2903"/>
              <a:ext cx="1010" cy="30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</p:pic>
        <p:sp>
          <p:nvSpPr>
            <p:cNvPr id="62512" name="Text Box 48"/>
            <p:cNvSpPr txBox="1">
              <a:spLocks noChangeArrowheads="1"/>
            </p:cNvSpPr>
            <p:nvPr/>
          </p:nvSpPr>
          <p:spPr bwMode="auto">
            <a:xfrm>
              <a:off x="1865" y="2968"/>
              <a:ext cx="881" cy="179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 anchor="ctr"/>
            <a:lstStyle/>
            <a:p>
              <a:pPr algn="ctr" defTabSz="457200" eaLnBrk="1" hangingPunct="1">
                <a:buClr>
                  <a:srgbClr val="FFFFFF"/>
                </a:buClr>
                <a:buSzPct val="100000"/>
                <a:buFont typeface="Arial" charset="0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1200">
                  <a:solidFill>
                    <a:srgbClr val="FFFFFF"/>
                  </a:solidFill>
                  <a:cs typeface="Arial" charset="0"/>
                </a:rPr>
                <a:t>androstenedione</a:t>
              </a:r>
            </a:p>
          </p:txBody>
        </p:sp>
      </p:grpSp>
      <p:grpSp>
        <p:nvGrpSpPr>
          <p:cNvPr id="14" name="Group 49"/>
          <p:cNvGrpSpPr>
            <a:grpSpLocks/>
          </p:cNvGrpSpPr>
          <p:nvPr/>
        </p:nvGrpSpPr>
        <p:grpSpPr bwMode="auto">
          <a:xfrm>
            <a:off x="4883150" y="5513388"/>
            <a:ext cx="1595438" cy="584200"/>
            <a:chOff x="3076" y="2895"/>
            <a:chExt cx="1005" cy="307"/>
          </a:xfrm>
        </p:grpSpPr>
        <p:pic>
          <p:nvPicPr>
            <p:cNvPr id="62514" name="Picture 50"/>
            <p:cNvPicPr>
              <a:picLocks noChangeAspect="1" noChangeArrowheads="1"/>
            </p:cNvPicPr>
            <p:nvPr/>
          </p:nvPicPr>
          <p:blipFill>
            <a:blip r:embed="rId14" cstate="print"/>
            <a:srcRect/>
            <a:stretch>
              <a:fillRect/>
            </a:stretch>
          </p:blipFill>
          <p:spPr bwMode="auto">
            <a:xfrm>
              <a:off x="3076" y="2895"/>
              <a:ext cx="1006" cy="30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</p:pic>
        <p:sp>
          <p:nvSpPr>
            <p:cNvPr id="62515" name="Text Box 51"/>
            <p:cNvSpPr txBox="1">
              <a:spLocks noChangeArrowheads="1"/>
            </p:cNvSpPr>
            <p:nvPr/>
          </p:nvSpPr>
          <p:spPr bwMode="auto">
            <a:xfrm>
              <a:off x="3139" y="2961"/>
              <a:ext cx="881" cy="179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 anchor="ctr"/>
            <a:lstStyle/>
            <a:p>
              <a:pPr algn="ctr" defTabSz="457200" eaLnBrk="1" hangingPunct="1">
                <a:buClr>
                  <a:srgbClr val="FFFFFF"/>
                </a:buClr>
                <a:buSzPct val="100000"/>
                <a:buFont typeface="Symbol" pitchFamily="18" charset="2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1200">
                  <a:solidFill>
                    <a:srgbClr val="FFFFFF"/>
                  </a:solidFill>
                  <a:latin typeface="Symbol" pitchFamily="18" charset="2"/>
                  <a:cs typeface="Arial" charset="0"/>
                </a:rPr>
                <a:t></a:t>
              </a:r>
              <a:r>
                <a:rPr lang="en-GB" sz="1200">
                  <a:solidFill>
                    <a:srgbClr val="FFFFFF"/>
                  </a:solidFill>
                  <a:cs typeface="Arial" charset="0"/>
                </a:rPr>
                <a:t> estrogen</a:t>
              </a:r>
            </a:p>
          </p:txBody>
        </p:sp>
      </p:grpSp>
      <p:sp>
        <p:nvSpPr>
          <p:cNvPr id="62516" name="Line 52"/>
          <p:cNvSpPr>
            <a:spLocks noChangeShapeType="1"/>
          </p:cNvSpPr>
          <p:nvPr/>
        </p:nvSpPr>
        <p:spPr bwMode="auto">
          <a:xfrm>
            <a:off x="4479925" y="5830888"/>
            <a:ext cx="407988" cy="3175"/>
          </a:xfrm>
          <a:prstGeom prst="line">
            <a:avLst/>
          </a:prstGeom>
          <a:noFill/>
          <a:ln w="38160">
            <a:solidFill>
              <a:schemeClr val="bg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2517" name="Rectangle 53"/>
          <p:cNvSpPr>
            <a:spLocks noChangeArrowheads="1"/>
          </p:cNvSpPr>
          <p:nvPr/>
        </p:nvSpPr>
        <p:spPr bwMode="auto">
          <a:xfrm>
            <a:off x="3856038" y="6040438"/>
            <a:ext cx="1538287" cy="2746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defTabSz="457200" eaLnBrk="1" hangingPunct="1">
              <a:buClr>
                <a:srgbClr val="7030A0"/>
              </a:buClr>
              <a:buSzPct val="100000"/>
              <a:buFont typeface="Arial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200">
                <a:solidFill>
                  <a:schemeClr val="bg1"/>
                </a:solidFill>
                <a:cs typeface="Arial" charset="0"/>
              </a:rPr>
              <a:t>aromatase inhibition</a:t>
            </a:r>
          </a:p>
        </p:txBody>
      </p:sp>
      <p:sp>
        <p:nvSpPr>
          <p:cNvPr id="62518" name="Rectangle 54"/>
          <p:cNvSpPr>
            <a:spLocks noChangeArrowheads="1"/>
          </p:cNvSpPr>
          <p:nvPr/>
        </p:nvSpPr>
        <p:spPr bwMode="auto">
          <a:xfrm>
            <a:off x="565150" y="2060575"/>
            <a:ext cx="1365250" cy="2746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ctr" defTabSz="457200" eaLnBrk="1" hangingPunct="1">
              <a:buClr>
                <a:srgbClr val="7030A0"/>
              </a:buClr>
              <a:buSzPct val="100000"/>
              <a:buFont typeface="Arial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200">
                <a:solidFill>
                  <a:schemeClr val="bg1"/>
                </a:solidFill>
                <a:cs typeface="Arial" charset="0"/>
              </a:rPr>
              <a:t>GnRH</a:t>
            </a:r>
            <a:r>
              <a:rPr lang="en-GB" sz="1200">
                <a:solidFill>
                  <a:srgbClr val="7030A0"/>
                </a:solidFill>
                <a:cs typeface="Arial" charset="0"/>
              </a:rPr>
              <a:t> </a:t>
            </a:r>
            <a:r>
              <a:rPr lang="en-GB" sz="1200">
                <a:solidFill>
                  <a:schemeClr val="bg1"/>
                </a:solidFill>
                <a:cs typeface="Arial" charset="0"/>
              </a:rPr>
              <a:t>released</a:t>
            </a:r>
          </a:p>
        </p:txBody>
      </p:sp>
      <p:sp>
        <p:nvSpPr>
          <p:cNvPr id="62519" name="Line 55"/>
          <p:cNvSpPr>
            <a:spLocks noChangeShapeType="1"/>
          </p:cNvSpPr>
          <p:nvPr/>
        </p:nvSpPr>
        <p:spPr bwMode="auto">
          <a:xfrm flipH="1">
            <a:off x="1616075" y="2811463"/>
            <a:ext cx="935038" cy="1149350"/>
          </a:xfrm>
          <a:prstGeom prst="line">
            <a:avLst/>
          </a:prstGeom>
          <a:noFill/>
          <a:ln w="38160">
            <a:solidFill>
              <a:srgbClr val="00B050"/>
            </a:solidFill>
            <a:prstDash val="sysDot"/>
            <a:miter lim="800000"/>
            <a:headEnd type="triangle" w="med" len="med"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2520" name="Rectangle 56"/>
          <p:cNvSpPr>
            <a:spLocks noChangeArrowheads="1"/>
          </p:cNvSpPr>
          <p:nvPr/>
        </p:nvSpPr>
        <p:spPr bwMode="auto">
          <a:xfrm>
            <a:off x="2270125" y="3775075"/>
            <a:ext cx="1058863" cy="2746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defTabSz="457200" eaLnBrk="1" hangingPunct="1">
              <a:buClr>
                <a:srgbClr val="7030A0"/>
              </a:buClr>
              <a:buSzPct val="100000"/>
              <a:buFont typeface="Arial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200">
                <a:solidFill>
                  <a:schemeClr val="bg1"/>
                </a:solidFill>
                <a:cs typeface="Arial" charset="0"/>
              </a:rPr>
              <a:t>Falling FSH</a:t>
            </a:r>
          </a:p>
        </p:txBody>
      </p:sp>
      <p:grpSp>
        <p:nvGrpSpPr>
          <p:cNvPr id="15" name="Group 57"/>
          <p:cNvGrpSpPr>
            <a:grpSpLocks/>
          </p:cNvGrpSpPr>
          <p:nvPr/>
        </p:nvGrpSpPr>
        <p:grpSpPr bwMode="auto">
          <a:xfrm>
            <a:off x="1809750" y="3130550"/>
            <a:ext cx="487363" cy="590550"/>
            <a:chOff x="1140" y="1644"/>
            <a:chExt cx="307" cy="310"/>
          </a:xfrm>
        </p:grpSpPr>
        <p:pic>
          <p:nvPicPr>
            <p:cNvPr id="62522" name="Picture 58"/>
            <p:cNvPicPr>
              <a:picLocks noChangeAspect="1" noChangeArrowheads="1"/>
            </p:cNvPicPr>
            <p:nvPr/>
          </p:nvPicPr>
          <p:blipFill>
            <a:blip r:embed="rId15" cstate="print"/>
            <a:srcRect/>
            <a:stretch>
              <a:fillRect/>
            </a:stretch>
          </p:blipFill>
          <p:spPr bwMode="auto">
            <a:xfrm>
              <a:off x="1140" y="1644"/>
              <a:ext cx="308" cy="311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</p:pic>
        <p:sp>
          <p:nvSpPr>
            <p:cNvPr id="62523" name="Text Box 59"/>
            <p:cNvSpPr txBox="1">
              <a:spLocks noChangeArrowheads="1"/>
            </p:cNvSpPr>
            <p:nvPr/>
          </p:nvSpPr>
          <p:spPr bwMode="auto">
            <a:xfrm>
              <a:off x="1222" y="1728"/>
              <a:ext cx="142" cy="14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 anchor="ctr"/>
            <a:lstStyle/>
            <a:p>
              <a:pPr algn="ctr" defTabSz="457200" eaLnBrk="1" hangingPunct="1">
                <a:buClr>
                  <a:srgbClr val="FFFFFF"/>
                </a:buClr>
                <a:buSzPct val="100000"/>
                <a:buFont typeface="NiteClub" charset="0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1400">
                  <a:solidFill>
                    <a:srgbClr val="FFFFFF"/>
                  </a:solidFill>
                  <a:latin typeface="NiteClub" charset="0"/>
                  <a:ea typeface="Arial Unicode MS" pitchFamily="34" charset="-128"/>
                  <a:cs typeface="Arial Unicode MS" pitchFamily="34" charset="-128"/>
                </a:rPr>
                <a:t>5</a:t>
              </a:r>
            </a:p>
          </p:txBody>
        </p:sp>
      </p:grpSp>
      <p:sp>
        <p:nvSpPr>
          <p:cNvPr id="62524" name="Line 60"/>
          <p:cNvSpPr>
            <a:spLocks noChangeShapeType="1"/>
          </p:cNvSpPr>
          <p:nvPr/>
        </p:nvSpPr>
        <p:spPr bwMode="auto">
          <a:xfrm>
            <a:off x="1211263" y="3170238"/>
            <a:ext cx="1587" cy="490537"/>
          </a:xfrm>
          <a:prstGeom prst="line">
            <a:avLst/>
          </a:prstGeom>
          <a:noFill/>
          <a:ln w="38160">
            <a:solidFill>
              <a:schemeClr val="bg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2525" name="Line 61"/>
          <p:cNvSpPr>
            <a:spLocks noChangeShapeType="1"/>
          </p:cNvSpPr>
          <p:nvPr/>
        </p:nvSpPr>
        <p:spPr bwMode="auto">
          <a:xfrm>
            <a:off x="2794000" y="2736850"/>
            <a:ext cx="7938" cy="1069975"/>
          </a:xfrm>
          <a:prstGeom prst="line">
            <a:avLst/>
          </a:prstGeom>
          <a:noFill/>
          <a:ln w="38160">
            <a:solidFill>
              <a:schemeClr val="bg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2" name="Text Box 4"/>
          <p:cNvSpPr txBox="1">
            <a:spLocks noChangeArrowheads="1"/>
          </p:cNvSpPr>
          <p:nvPr/>
        </p:nvSpPr>
        <p:spPr bwMode="auto">
          <a:xfrm>
            <a:off x="533400" y="1371600"/>
            <a:ext cx="8153400" cy="457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99CCFF"/>
                </a:solidFill>
                <a:latin typeface="Comic Sans MS" pitchFamily="66" charset="0"/>
              </a:rPr>
              <a:t>Androgen accumulate in follicle stimulates FSH receptors and IGF-1 which promote folliculogenesis. </a:t>
            </a:r>
          </a:p>
          <a:p>
            <a:pPr>
              <a:spcBef>
                <a:spcPct val="50000"/>
              </a:spcBef>
            </a:pPr>
            <a:endParaRPr lang="en-US" sz="2800" b="1">
              <a:solidFill>
                <a:srgbClr val="99CCFF"/>
              </a:solidFill>
              <a:latin typeface="Comic Sans MS" pitchFamily="66" charset="0"/>
            </a:endParaRPr>
          </a:p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99CCFF"/>
                </a:solidFill>
                <a:latin typeface="Comic Sans MS" pitchFamily="66" charset="0"/>
              </a:rPr>
              <a:t>Low E levels results in up regulation of ER in the endometrium and increasing sensitivity to subsequent E and thereby normal endometrial development</a:t>
            </a:r>
          </a:p>
          <a:p>
            <a:pPr>
              <a:spcBef>
                <a:spcPct val="50000"/>
              </a:spcBef>
            </a:pPr>
            <a:endParaRPr lang="en-US" sz="2800" b="1">
              <a:solidFill>
                <a:srgbClr val="99CCFF"/>
              </a:solidFill>
              <a:latin typeface="Comic Sans MS" pitchFamily="66" charset="0"/>
            </a:endParaRPr>
          </a:p>
        </p:txBody>
      </p:sp>
      <p:sp>
        <p:nvSpPr>
          <p:cNvPr id="73733" name="Text Box 5"/>
          <p:cNvSpPr txBox="1">
            <a:spLocks noChangeArrowheads="1"/>
          </p:cNvSpPr>
          <p:nvPr/>
        </p:nvSpPr>
        <p:spPr bwMode="auto">
          <a:xfrm>
            <a:off x="2133600" y="228600"/>
            <a:ext cx="5181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 b="1">
                <a:solidFill>
                  <a:srgbClr val="FFFF00"/>
                </a:solidFill>
                <a:latin typeface="Comic Sans MS" pitchFamily="66" charset="0"/>
              </a:rPr>
              <a:t>Peripheral  actions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2" name="Text Box 4"/>
          <p:cNvSpPr txBox="1">
            <a:spLocks noChangeArrowheads="1"/>
          </p:cNvSpPr>
          <p:nvPr/>
        </p:nvSpPr>
        <p:spPr bwMode="auto">
          <a:xfrm>
            <a:off x="1371600" y="304800"/>
            <a:ext cx="6934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 b="1">
                <a:solidFill>
                  <a:srgbClr val="FFFF00"/>
                </a:solidFill>
                <a:latin typeface="Comic Sans MS" pitchFamily="66" charset="0"/>
              </a:rPr>
              <a:t>Dose of letrozole</a:t>
            </a:r>
          </a:p>
        </p:txBody>
      </p:sp>
      <p:sp>
        <p:nvSpPr>
          <p:cNvPr id="68613" name="Text Box 5"/>
          <p:cNvSpPr txBox="1">
            <a:spLocks noChangeArrowheads="1"/>
          </p:cNvSpPr>
          <p:nvPr/>
        </p:nvSpPr>
        <p:spPr bwMode="auto">
          <a:xfrm>
            <a:off x="609600" y="1447800"/>
            <a:ext cx="8534400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rgbClr val="99CCFF"/>
                </a:solidFill>
                <a:latin typeface="Comic Sans MS" pitchFamily="66" charset="0"/>
              </a:rPr>
              <a:t>Dosage is 2.5 -5 mg daily from day 3 for 5 days</a:t>
            </a:r>
          </a:p>
          <a:p>
            <a:pPr>
              <a:spcBef>
                <a:spcPct val="50000"/>
              </a:spcBef>
            </a:pPr>
            <a:endParaRPr lang="en-US" sz="3200" b="1" dirty="0" smtClean="0">
              <a:solidFill>
                <a:srgbClr val="99CCFF"/>
              </a:solidFill>
              <a:latin typeface="Comic Sans MS" pitchFamily="66" charset="0"/>
            </a:endParaRPr>
          </a:p>
          <a:p>
            <a:pPr>
              <a:spcBef>
                <a:spcPct val="50000"/>
              </a:spcBef>
            </a:pPr>
            <a:r>
              <a:rPr lang="en-US" sz="3200" b="1" dirty="0" smtClean="0">
                <a:solidFill>
                  <a:srgbClr val="99CCFF"/>
                </a:solidFill>
                <a:latin typeface="Comic Sans MS" pitchFamily="66" charset="0"/>
              </a:rPr>
              <a:t>Side effects very mild (GIT related) and seldom necessitate discontinuation</a:t>
            </a:r>
          </a:p>
          <a:p>
            <a:pPr>
              <a:spcBef>
                <a:spcPct val="50000"/>
              </a:spcBef>
            </a:pPr>
            <a:endParaRPr lang="en-US" sz="3200" b="1" dirty="0">
              <a:solidFill>
                <a:srgbClr val="99CCFF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2769" name="Group 65"/>
          <p:cNvGraphicFramePr>
            <a:graphicFrameLocks noGrp="1"/>
          </p:cNvGraphicFramePr>
          <p:nvPr/>
        </p:nvGraphicFramePr>
        <p:xfrm>
          <a:off x="304800" y="1066800"/>
          <a:ext cx="8839200" cy="5486400"/>
        </p:xfrm>
        <a:graphic>
          <a:graphicData uri="http://schemas.openxmlformats.org/drawingml/2006/table">
            <a:tbl>
              <a:tblPr/>
              <a:tblGrid>
                <a:gridCol w="4460146"/>
                <a:gridCol w="4379054"/>
              </a:tblGrid>
              <a:tr h="548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</a:rPr>
                        <a:t>Long half life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omic Sans MS" pitchFamily="66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FFFF"/>
                          </a:solidFill>
                          <a:effectLst/>
                          <a:latin typeface="Comic Sans MS" pitchFamily="66" charset="0"/>
                        </a:rPr>
                        <a:t>Mechanism is receptor blockade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</a:rPr>
                        <a:t>Antiestrogenic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</a:rPr>
                        <a:t> effects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6FFFF"/>
                          </a:solidFill>
                          <a:effectLst/>
                          <a:latin typeface="Comic Sans MS" pitchFamily="66" charset="0"/>
                        </a:rPr>
                        <a:t>Supraphysiological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FFFF"/>
                          </a:solidFill>
                          <a:effectLst/>
                          <a:latin typeface="Comic Sans MS" pitchFamily="66" charset="0"/>
                        </a:rPr>
                        <a:t> levels of E detrimental to embryos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</a:rPr>
                        <a:t>Receptors are depleted in the endometrium and so poor endometrial response may impair implantation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FFFF"/>
                          </a:solidFill>
                          <a:effectLst/>
                          <a:latin typeface="Comic Sans MS" pitchFamily="66" charset="0"/>
                        </a:rPr>
                        <a:t>More chance of miscarriage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</a:rPr>
                        <a:t>Short half life (only 2 days)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FFFF"/>
                          </a:solidFill>
                          <a:effectLst/>
                          <a:latin typeface="Comic Sans MS" pitchFamily="66" charset="0"/>
                        </a:rPr>
                        <a:t>Mechanism is </a:t>
                      </a:r>
                      <a:r>
                        <a:rPr kumimoji="0" 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6FFFF"/>
                          </a:solidFill>
                          <a:effectLst/>
                          <a:latin typeface="Comic Sans MS" pitchFamily="66" charset="0"/>
                        </a:rPr>
                        <a:t>aromatase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FFFF"/>
                          </a:solidFill>
                          <a:effectLst/>
                          <a:latin typeface="Comic Sans MS" pitchFamily="66" charset="0"/>
                        </a:rPr>
                        <a:t> inhibition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Comic Sans MS" pitchFamily="66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</a:rPr>
                        <a:t>No such effects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FFFF"/>
                          </a:solidFill>
                          <a:effectLst/>
                          <a:latin typeface="Comic Sans MS" pitchFamily="66" charset="0"/>
                        </a:rPr>
                        <a:t>Physiological  levels of 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6FFFF"/>
                        </a:solidFill>
                        <a:effectLst/>
                        <a:latin typeface="Comic Sans MS" pitchFamily="66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</a:rPr>
                        <a:t>No effect on receptors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</a:rPr>
                        <a:t>ER are </a:t>
                      </a:r>
                      <a:r>
                        <a:rPr kumimoji="0" 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</a:rPr>
                        <a:t>upregulated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</a:rPr>
                        <a:t> and </a:t>
                      </a:r>
                      <a:r>
                        <a:rPr kumimoji="0" 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</a:rPr>
                        <a:t>endo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</a:rPr>
                        <a:t> response is good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6FFFF"/>
                        </a:solidFill>
                        <a:effectLst/>
                        <a:latin typeface="Comic Sans MS" pitchFamily="66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FFFF"/>
                          </a:solidFill>
                          <a:effectLst/>
                          <a:latin typeface="Comic Sans MS" pitchFamily="66" charset="0"/>
                        </a:rPr>
                        <a:t>Less chance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2750" name="Text Box 46"/>
          <p:cNvSpPr txBox="1">
            <a:spLocks noChangeArrowheads="1"/>
          </p:cNvSpPr>
          <p:nvPr/>
        </p:nvSpPr>
        <p:spPr bwMode="auto">
          <a:xfrm>
            <a:off x="381000" y="228600"/>
            <a:ext cx="8458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 b="1">
                <a:solidFill>
                  <a:srgbClr val="FFFF00"/>
                </a:solidFill>
                <a:latin typeface="Comic Sans MS" pitchFamily="66" charset="0"/>
              </a:rPr>
              <a:t>Clomiphene &amp; Letrozole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2" name="Text Box 4"/>
          <p:cNvSpPr txBox="1">
            <a:spLocks noChangeArrowheads="1"/>
          </p:cNvSpPr>
          <p:nvPr/>
        </p:nvSpPr>
        <p:spPr bwMode="auto">
          <a:xfrm>
            <a:off x="1066800" y="2286000"/>
            <a:ext cx="68580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 b="1">
                <a:solidFill>
                  <a:srgbClr val="FFFF00"/>
                </a:solidFill>
                <a:latin typeface="Comic Sans MS" pitchFamily="66" charset="0"/>
              </a:rPr>
              <a:t>Letrozole along with gonadotrophins in COH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317500" y="146050"/>
            <a:ext cx="8374063" cy="1271588"/>
            <a:chOff x="200" y="77"/>
            <a:chExt cx="5275" cy="667"/>
          </a:xfrm>
        </p:grpSpPr>
        <p:pic>
          <p:nvPicPr>
            <p:cNvPr id="91139" name="Picture 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00" y="77"/>
              <a:ext cx="5276" cy="66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</p:pic>
        <p:sp>
          <p:nvSpPr>
            <p:cNvPr id="91140" name="Text Box 4"/>
            <p:cNvSpPr txBox="1">
              <a:spLocks noChangeArrowheads="1"/>
            </p:cNvSpPr>
            <p:nvPr/>
          </p:nvSpPr>
          <p:spPr bwMode="auto">
            <a:xfrm>
              <a:off x="200" y="77"/>
              <a:ext cx="5276" cy="66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pic>
        <p:nvPicPr>
          <p:cNvPr id="91141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47750" y="1747838"/>
            <a:ext cx="7059613" cy="25733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609600" y="4267200"/>
            <a:ext cx="7696200" cy="2590800"/>
            <a:chOff x="564" y="2388"/>
            <a:chExt cx="4611" cy="757"/>
          </a:xfrm>
        </p:grpSpPr>
        <p:pic>
          <p:nvPicPr>
            <p:cNvPr id="91143" name="Picture 7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564" y="2388"/>
              <a:ext cx="4612" cy="75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</p:pic>
        <p:sp>
          <p:nvSpPr>
            <p:cNvPr id="91144" name="Text Box 8"/>
            <p:cNvSpPr txBox="1">
              <a:spLocks noChangeArrowheads="1"/>
            </p:cNvSpPr>
            <p:nvPr/>
          </p:nvSpPr>
          <p:spPr bwMode="auto">
            <a:xfrm>
              <a:off x="564" y="2388"/>
              <a:ext cx="4612" cy="75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20" name="Text Box 4"/>
          <p:cNvSpPr txBox="1">
            <a:spLocks noChangeArrowheads="1"/>
          </p:cNvSpPr>
          <p:nvPr/>
        </p:nvSpPr>
        <p:spPr bwMode="auto">
          <a:xfrm>
            <a:off x="609600" y="381000"/>
            <a:ext cx="8001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 b="1">
                <a:solidFill>
                  <a:srgbClr val="FFFF00"/>
                </a:solidFill>
                <a:latin typeface="Comic Sans MS" pitchFamily="66" charset="0"/>
              </a:rPr>
              <a:t>Letrozole plus gonadotrophins</a:t>
            </a:r>
          </a:p>
        </p:txBody>
      </p:sp>
      <p:sp>
        <p:nvSpPr>
          <p:cNvPr id="111621" name="Text Box 5"/>
          <p:cNvSpPr txBox="1">
            <a:spLocks noChangeArrowheads="1"/>
          </p:cNvSpPr>
          <p:nvPr/>
        </p:nvSpPr>
        <p:spPr bwMode="auto">
          <a:xfrm>
            <a:off x="685800" y="1143000"/>
            <a:ext cx="8077200" cy="5456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99CCFF"/>
                </a:solidFill>
                <a:latin typeface="Comic Sans MS" pitchFamily="66" charset="0"/>
              </a:rPr>
              <a:t>Significant reduction in FSH dose</a:t>
            </a:r>
          </a:p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99CCFF"/>
                </a:solidFill>
                <a:latin typeface="Comic Sans MS" pitchFamily="66" charset="0"/>
              </a:rPr>
              <a:t>Less antiestrogenic effects compared with clomiphene</a:t>
            </a:r>
          </a:p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99CCFF"/>
                </a:solidFill>
                <a:latin typeface="Comic Sans MS" pitchFamily="66" charset="0"/>
              </a:rPr>
              <a:t>Pregnancy rates equivalent to FSH alone and twice that with FSH and clomiphene</a:t>
            </a:r>
          </a:p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99CCFF"/>
                </a:solidFill>
                <a:latin typeface="Comic Sans MS" pitchFamily="66" charset="0"/>
              </a:rPr>
              <a:t>Marked reduction in cost</a:t>
            </a:r>
          </a:p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99CCFF"/>
                </a:solidFill>
                <a:latin typeface="Comic Sans MS" pitchFamily="66" charset="0"/>
              </a:rPr>
              <a:t>May improve response to FSH in poor responders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Text Box 2"/>
          <p:cNvSpPr txBox="1">
            <a:spLocks noChangeArrowheads="1"/>
          </p:cNvSpPr>
          <p:nvPr/>
        </p:nvSpPr>
        <p:spPr bwMode="auto">
          <a:xfrm>
            <a:off x="838200" y="457200"/>
            <a:ext cx="85344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 b="1">
                <a:solidFill>
                  <a:srgbClr val="FFFF00"/>
                </a:solidFill>
                <a:latin typeface="Comic Sans MS" pitchFamily="66" charset="0"/>
              </a:rPr>
              <a:t>What is the place of aromatase inhibitors?</a:t>
            </a:r>
          </a:p>
        </p:txBody>
      </p:sp>
      <p:sp>
        <p:nvSpPr>
          <p:cNvPr id="118787" name="Text Box 3"/>
          <p:cNvSpPr txBox="1">
            <a:spLocks noChangeArrowheads="1"/>
          </p:cNvSpPr>
          <p:nvPr/>
        </p:nvSpPr>
        <p:spPr bwMode="auto">
          <a:xfrm>
            <a:off x="609600" y="1905000"/>
            <a:ext cx="8001000" cy="4481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en-US" sz="3200" b="1">
                <a:solidFill>
                  <a:srgbClr val="00FF00"/>
                </a:solidFill>
                <a:latin typeface="Comic Sans MS" pitchFamily="66" charset="0"/>
              </a:rPr>
              <a:t>Ovulation induction in clomiphene resistance and failures in PCOS and unexplained infertility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en-US" sz="3200" b="1">
                <a:solidFill>
                  <a:srgbClr val="00FF00"/>
                </a:solidFill>
                <a:latin typeface="Comic Sans MS" pitchFamily="66" charset="0"/>
              </a:rPr>
              <a:t>As an alternative to clomiphene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en-US" sz="3200" b="1">
                <a:solidFill>
                  <a:srgbClr val="00FF00"/>
                </a:solidFill>
                <a:latin typeface="Comic Sans MS" pitchFamily="66" charset="0"/>
              </a:rPr>
              <a:t>Along with FSH for COH for IUI 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en-US" sz="3200" b="1">
                <a:solidFill>
                  <a:srgbClr val="00FF00"/>
                </a:solidFill>
                <a:latin typeface="Comic Sans MS" pitchFamily="66" charset="0"/>
              </a:rPr>
              <a:t>In poor responders of FSH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en-US" sz="3200" b="1">
                <a:solidFill>
                  <a:srgbClr val="00FF00"/>
                </a:solidFill>
                <a:latin typeface="Comic Sans MS" pitchFamily="66" charset="0"/>
              </a:rPr>
              <a:t>ART?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410200"/>
          </a:xfrm>
        </p:spPr>
        <p:txBody>
          <a:bodyPr>
            <a:normAutofit/>
          </a:bodyPr>
          <a:lstStyle/>
          <a:p>
            <a:r>
              <a:rPr lang="en-US" dirty="0" smtClean="0"/>
              <a:t>Ovarian stimulation by </a:t>
            </a:r>
            <a:r>
              <a:rPr lang="en-US" dirty="0" err="1" smtClean="0"/>
              <a:t>aromatase</a:t>
            </a:r>
            <a:r>
              <a:rPr lang="en-US" dirty="0" smtClean="0"/>
              <a:t> inhibitors is associated with significantly lower </a:t>
            </a:r>
            <a:r>
              <a:rPr lang="en-US" dirty="0" err="1" smtClean="0"/>
              <a:t>oestrogen</a:t>
            </a:r>
            <a:r>
              <a:rPr lang="en-US" dirty="0" smtClean="0"/>
              <a:t> production per follicle, hence overall lower E levels. 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Certain groups are definitely benefitted by this</a:t>
            </a:r>
          </a:p>
          <a:p>
            <a:endParaRPr lang="en-US" dirty="0" smtClean="0"/>
          </a:p>
          <a:p>
            <a:r>
              <a:rPr lang="en-US" dirty="0" smtClean="0"/>
              <a:t>Women with </a:t>
            </a:r>
            <a:r>
              <a:rPr lang="en-US" dirty="0" err="1" smtClean="0"/>
              <a:t>oestrogen</a:t>
            </a:r>
            <a:r>
              <a:rPr lang="en-US" dirty="0" smtClean="0"/>
              <a:t> dependent disorders like endometriosis or breast cancer, or those with inherent clotting abnormality.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317500" y="146050"/>
            <a:ext cx="8374063" cy="1271588"/>
            <a:chOff x="200" y="77"/>
            <a:chExt cx="5275" cy="667"/>
          </a:xfrm>
        </p:grpSpPr>
        <p:pic>
          <p:nvPicPr>
            <p:cNvPr id="37891" name="Picture 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00" y="77"/>
              <a:ext cx="5276" cy="66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</p:pic>
        <p:sp>
          <p:nvSpPr>
            <p:cNvPr id="37892" name="Text Box 4"/>
            <p:cNvSpPr txBox="1">
              <a:spLocks noChangeArrowheads="1"/>
            </p:cNvSpPr>
            <p:nvPr/>
          </p:nvSpPr>
          <p:spPr bwMode="auto">
            <a:xfrm>
              <a:off x="200" y="77"/>
              <a:ext cx="5276" cy="66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" name="Group 5"/>
          <p:cNvGrpSpPr>
            <a:grpSpLocks/>
          </p:cNvGrpSpPr>
          <p:nvPr/>
        </p:nvGrpSpPr>
        <p:grpSpPr bwMode="auto">
          <a:xfrm>
            <a:off x="5486399" y="1498600"/>
            <a:ext cx="3627642" cy="4445247"/>
            <a:chOff x="3717" y="787"/>
            <a:chExt cx="2024" cy="1720"/>
          </a:xfrm>
        </p:grpSpPr>
        <p:pic>
          <p:nvPicPr>
            <p:cNvPr id="37894" name="Picture 6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717" y="787"/>
              <a:ext cx="2024" cy="1544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</p:pic>
        <p:sp>
          <p:nvSpPr>
            <p:cNvPr id="37895" name="Text Box 7"/>
            <p:cNvSpPr txBox="1">
              <a:spLocks noChangeArrowheads="1"/>
            </p:cNvSpPr>
            <p:nvPr/>
          </p:nvSpPr>
          <p:spPr bwMode="auto">
            <a:xfrm>
              <a:off x="3772" y="840"/>
              <a:ext cx="1915" cy="166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54720" tIns="91440" rIns="90000" bIns="46800"/>
            <a:lstStyle/>
            <a:p>
              <a:pPr marL="230188" indent="-112713" defTabSz="457200" eaLnBrk="1" hangingPunct="1">
                <a:buClr>
                  <a:srgbClr val="ACC1E8"/>
                </a:buClr>
                <a:buSzPct val="80000"/>
                <a:buFont typeface="Wingdings 2" pitchFamily="18" charset="2"/>
                <a:buChar char=""/>
                <a:tabLst>
                  <a:tab pos="230188" algn="l"/>
                  <a:tab pos="687388" algn="l"/>
                  <a:tab pos="1144588" algn="l"/>
                  <a:tab pos="1601788" algn="l"/>
                  <a:tab pos="2058988" algn="l"/>
                  <a:tab pos="2516188" algn="l"/>
                  <a:tab pos="2973388" algn="l"/>
                  <a:tab pos="3430588" algn="l"/>
                  <a:tab pos="3887788" algn="l"/>
                  <a:tab pos="4344988" algn="l"/>
                  <a:tab pos="4802188" algn="l"/>
                  <a:tab pos="5259388" algn="l"/>
                  <a:tab pos="5716588" algn="l"/>
                  <a:tab pos="6173788" algn="l"/>
                  <a:tab pos="6630988" algn="l"/>
                  <a:tab pos="7088188" algn="l"/>
                  <a:tab pos="7545388" algn="l"/>
                  <a:tab pos="8002588" algn="l"/>
                  <a:tab pos="8459788" algn="l"/>
                  <a:tab pos="8916988" algn="l"/>
                  <a:tab pos="9374188" algn="l"/>
                </a:tabLst>
              </a:pPr>
              <a:r>
                <a:rPr lang="en-GB" dirty="0">
                  <a:solidFill>
                    <a:srgbClr val="FFFFFF"/>
                  </a:solidFill>
                  <a:cs typeface="Arial" charset="0"/>
                </a:rPr>
                <a:t>Duration of FSH secretion limited by negative feedback from </a:t>
              </a:r>
              <a:r>
                <a:rPr lang="en-GB" dirty="0" err="1">
                  <a:solidFill>
                    <a:srgbClr val="FFFFFF"/>
                  </a:solidFill>
                  <a:cs typeface="Arial" charset="0"/>
                </a:rPr>
                <a:t>estrogen</a:t>
              </a:r>
              <a:r>
                <a:rPr lang="en-GB" dirty="0">
                  <a:solidFill>
                    <a:srgbClr val="FFFFFF"/>
                  </a:solidFill>
                  <a:cs typeface="Arial" charset="0"/>
                </a:rPr>
                <a:t> produced by larger follicles</a:t>
              </a:r>
            </a:p>
            <a:p>
              <a:pPr marL="230188" indent="-112713" defTabSz="457200" eaLnBrk="1" hangingPunct="1">
                <a:buClr>
                  <a:srgbClr val="ACC1E8"/>
                </a:buClr>
                <a:buSzPct val="80000"/>
                <a:buFont typeface="Wingdings 2" pitchFamily="18" charset="2"/>
                <a:buNone/>
                <a:tabLst>
                  <a:tab pos="230188" algn="l"/>
                  <a:tab pos="687388" algn="l"/>
                  <a:tab pos="1144588" algn="l"/>
                  <a:tab pos="1601788" algn="l"/>
                  <a:tab pos="2058988" algn="l"/>
                  <a:tab pos="2516188" algn="l"/>
                  <a:tab pos="2973388" algn="l"/>
                  <a:tab pos="3430588" algn="l"/>
                  <a:tab pos="3887788" algn="l"/>
                  <a:tab pos="4344988" algn="l"/>
                  <a:tab pos="4802188" algn="l"/>
                  <a:tab pos="5259388" algn="l"/>
                  <a:tab pos="5716588" algn="l"/>
                  <a:tab pos="6173788" algn="l"/>
                  <a:tab pos="6630988" algn="l"/>
                  <a:tab pos="7088188" algn="l"/>
                  <a:tab pos="7545388" algn="l"/>
                  <a:tab pos="8002588" algn="l"/>
                  <a:tab pos="8459788" algn="l"/>
                  <a:tab pos="8916988" algn="l"/>
                  <a:tab pos="9374188" algn="l"/>
                </a:tabLst>
              </a:pPr>
              <a:endParaRPr lang="en-GB" dirty="0">
                <a:solidFill>
                  <a:srgbClr val="FFFFFF"/>
                </a:solidFill>
                <a:cs typeface="Arial" charset="0"/>
              </a:endParaRPr>
            </a:p>
            <a:p>
              <a:pPr marL="230188" indent="-112713" defTabSz="457200" eaLnBrk="1" hangingPunct="1">
                <a:buClr>
                  <a:srgbClr val="ACC1E8"/>
                </a:buClr>
                <a:buSzPct val="80000"/>
                <a:buFont typeface="Wingdings 2" pitchFamily="18" charset="2"/>
                <a:buChar char=""/>
                <a:tabLst>
                  <a:tab pos="230188" algn="l"/>
                  <a:tab pos="687388" algn="l"/>
                  <a:tab pos="1144588" algn="l"/>
                  <a:tab pos="1601788" algn="l"/>
                  <a:tab pos="2058988" algn="l"/>
                  <a:tab pos="2516188" algn="l"/>
                  <a:tab pos="2973388" algn="l"/>
                  <a:tab pos="3430588" algn="l"/>
                  <a:tab pos="3887788" algn="l"/>
                  <a:tab pos="4344988" algn="l"/>
                  <a:tab pos="4802188" algn="l"/>
                  <a:tab pos="5259388" algn="l"/>
                  <a:tab pos="5716588" algn="l"/>
                  <a:tab pos="6173788" algn="l"/>
                  <a:tab pos="6630988" algn="l"/>
                  <a:tab pos="7088188" algn="l"/>
                  <a:tab pos="7545388" algn="l"/>
                  <a:tab pos="8002588" algn="l"/>
                  <a:tab pos="8459788" algn="l"/>
                  <a:tab pos="8916988" algn="l"/>
                  <a:tab pos="9374188" algn="l"/>
                </a:tabLst>
              </a:pPr>
              <a:r>
                <a:rPr lang="en-GB" dirty="0">
                  <a:solidFill>
                    <a:srgbClr val="FFFFFF"/>
                  </a:solidFill>
                  <a:cs typeface="Arial" charset="0"/>
                </a:rPr>
                <a:t>Smaller follicles with fewer FSH receptors no longer stimulated to grow by decreasing FSH levels undergo </a:t>
              </a:r>
              <a:r>
                <a:rPr lang="en-GB" dirty="0" err="1">
                  <a:solidFill>
                    <a:srgbClr val="FFFFFF"/>
                  </a:solidFill>
                  <a:cs typeface="Arial" charset="0"/>
                </a:rPr>
                <a:t>atresia</a:t>
              </a:r>
              <a:endParaRPr lang="en-GB" dirty="0">
                <a:solidFill>
                  <a:srgbClr val="FFFFFF"/>
                </a:solidFill>
                <a:cs typeface="Arial" charset="0"/>
              </a:endParaRPr>
            </a:p>
            <a:p>
              <a:pPr marL="230188" indent="-112713" defTabSz="457200" eaLnBrk="1" hangingPunct="1">
                <a:buClr>
                  <a:srgbClr val="ACC1E8"/>
                </a:buClr>
                <a:buSzPct val="80000"/>
                <a:buFont typeface="Wingdings 2" pitchFamily="18" charset="2"/>
                <a:buNone/>
                <a:tabLst>
                  <a:tab pos="230188" algn="l"/>
                  <a:tab pos="687388" algn="l"/>
                  <a:tab pos="1144588" algn="l"/>
                  <a:tab pos="1601788" algn="l"/>
                  <a:tab pos="2058988" algn="l"/>
                  <a:tab pos="2516188" algn="l"/>
                  <a:tab pos="2973388" algn="l"/>
                  <a:tab pos="3430588" algn="l"/>
                  <a:tab pos="3887788" algn="l"/>
                  <a:tab pos="4344988" algn="l"/>
                  <a:tab pos="4802188" algn="l"/>
                  <a:tab pos="5259388" algn="l"/>
                  <a:tab pos="5716588" algn="l"/>
                  <a:tab pos="6173788" algn="l"/>
                  <a:tab pos="6630988" algn="l"/>
                  <a:tab pos="7088188" algn="l"/>
                  <a:tab pos="7545388" algn="l"/>
                  <a:tab pos="8002588" algn="l"/>
                  <a:tab pos="8459788" algn="l"/>
                  <a:tab pos="8916988" algn="l"/>
                  <a:tab pos="9374188" algn="l"/>
                </a:tabLst>
              </a:pPr>
              <a:endParaRPr lang="en-GB" dirty="0">
                <a:solidFill>
                  <a:srgbClr val="FFFFFF"/>
                </a:solidFill>
                <a:cs typeface="Arial" charset="0"/>
              </a:endParaRPr>
            </a:p>
            <a:p>
              <a:pPr marL="230188" indent="-112713" defTabSz="457200" eaLnBrk="1" hangingPunct="1">
                <a:buClr>
                  <a:srgbClr val="ACC1E8"/>
                </a:buClr>
                <a:buSzPct val="80000"/>
                <a:buFont typeface="Wingdings 2" pitchFamily="18" charset="2"/>
                <a:buChar char=""/>
                <a:tabLst>
                  <a:tab pos="230188" algn="l"/>
                  <a:tab pos="687388" algn="l"/>
                  <a:tab pos="1144588" algn="l"/>
                  <a:tab pos="1601788" algn="l"/>
                  <a:tab pos="2058988" algn="l"/>
                  <a:tab pos="2516188" algn="l"/>
                  <a:tab pos="2973388" algn="l"/>
                  <a:tab pos="3430588" algn="l"/>
                  <a:tab pos="3887788" algn="l"/>
                  <a:tab pos="4344988" algn="l"/>
                  <a:tab pos="4802188" algn="l"/>
                  <a:tab pos="5259388" algn="l"/>
                  <a:tab pos="5716588" algn="l"/>
                  <a:tab pos="6173788" algn="l"/>
                  <a:tab pos="6630988" algn="l"/>
                  <a:tab pos="7088188" algn="l"/>
                  <a:tab pos="7545388" algn="l"/>
                  <a:tab pos="8002588" algn="l"/>
                  <a:tab pos="8459788" algn="l"/>
                  <a:tab pos="8916988" algn="l"/>
                  <a:tab pos="9374188" algn="l"/>
                </a:tabLst>
              </a:pPr>
              <a:r>
                <a:rPr lang="en-GB" dirty="0">
                  <a:solidFill>
                    <a:srgbClr val="FFFFFF"/>
                  </a:solidFill>
                  <a:cs typeface="Arial" charset="0"/>
                </a:rPr>
                <a:t>Therefore a single follicle reaches maturation stage</a:t>
              </a:r>
            </a:p>
          </p:txBody>
        </p:sp>
      </p:grpSp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685800" y="2057400"/>
            <a:ext cx="4057650" cy="3878263"/>
            <a:chOff x="441" y="1070"/>
            <a:chExt cx="2556" cy="2036"/>
          </a:xfrm>
        </p:grpSpPr>
        <p:pic>
          <p:nvPicPr>
            <p:cNvPr id="37897" name="Picture 9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1491" y="1590"/>
              <a:ext cx="696" cy="56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</p:pic>
        <p:grpSp>
          <p:nvGrpSpPr>
            <p:cNvPr id="5" name="Group 10"/>
            <p:cNvGrpSpPr>
              <a:grpSpLocks/>
            </p:cNvGrpSpPr>
            <p:nvPr/>
          </p:nvGrpSpPr>
          <p:grpSpPr bwMode="auto">
            <a:xfrm>
              <a:off x="1571" y="1070"/>
              <a:ext cx="503" cy="266"/>
              <a:chOff x="1571" y="1070"/>
              <a:chExt cx="503" cy="266"/>
            </a:xfrm>
          </p:grpSpPr>
          <p:pic>
            <p:nvPicPr>
              <p:cNvPr id="37899" name="Picture 11"/>
              <p:cNvPicPr>
                <a:picLocks noChangeAspect="1" noChangeArrowheads="1"/>
              </p:cNvPicPr>
              <p:nvPr/>
            </p:nvPicPr>
            <p:blipFill>
              <a:blip r:embed="rId6" cstate="print"/>
              <a:srcRect/>
              <a:stretch>
                <a:fillRect/>
              </a:stretch>
            </p:blipFill>
            <p:spPr bwMode="auto">
              <a:xfrm>
                <a:off x="1571" y="1070"/>
                <a:ext cx="503" cy="266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</p:pic>
          <p:sp>
            <p:nvSpPr>
              <p:cNvPr id="37900" name="Text Box 12"/>
              <p:cNvSpPr txBox="1">
                <a:spLocks noChangeArrowheads="1"/>
              </p:cNvSpPr>
              <p:nvPr/>
            </p:nvSpPr>
            <p:spPr bwMode="auto">
              <a:xfrm>
                <a:off x="1623" y="1120"/>
                <a:ext cx="397" cy="144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lIns="90000" tIns="46800" rIns="90000" bIns="46800">
                <a:spAutoFit/>
              </a:bodyPr>
              <a:lstStyle/>
              <a:p>
                <a:pPr algn="ctr" defTabSz="457200" eaLnBrk="1" hangingPunct="1">
                  <a:buClr>
                    <a:srgbClr val="FFFFFF"/>
                  </a:buClr>
                  <a:buSzPct val="100000"/>
                  <a:buFont typeface="Arial" charset="0"/>
                  <a:buNone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</a:pPr>
                <a:r>
                  <a:rPr lang="en-GB" sz="1200">
                    <a:solidFill>
                      <a:srgbClr val="FFFFFF"/>
                    </a:solidFill>
                    <a:cs typeface="Arial" charset="0"/>
                  </a:rPr>
                  <a:t>FSH</a:t>
                </a:r>
              </a:p>
            </p:txBody>
          </p:sp>
        </p:grpSp>
        <p:sp>
          <p:nvSpPr>
            <p:cNvPr id="37901" name="Line 13"/>
            <p:cNvSpPr>
              <a:spLocks noChangeShapeType="1"/>
            </p:cNvSpPr>
            <p:nvPr/>
          </p:nvSpPr>
          <p:spPr bwMode="auto">
            <a:xfrm>
              <a:off x="1822" y="1328"/>
              <a:ext cx="5" cy="236"/>
            </a:xfrm>
            <a:prstGeom prst="line">
              <a:avLst/>
            </a:prstGeom>
            <a:noFill/>
            <a:ln w="38160">
              <a:solidFill>
                <a:schemeClr val="bg1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6" name="Group 14"/>
            <p:cNvGrpSpPr>
              <a:grpSpLocks/>
            </p:cNvGrpSpPr>
            <p:nvPr/>
          </p:nvGrpSpPr>
          <p:grpSpPr bwMode="auto">
            <a:xfrm>
              <a:off x="2051" y="1544"/>
              <a:ext cx="622" cy="281"/>
              <a:chOff x="2051" y="1544"/>
              <a:chExt cx="622" cy="281"/>
            </a:xfrm>
          </p:grpSpPr>
          <p:pic>
            <p:nvPicPr>
              <p:cNvPr id="37903" name="Picture 15"/>
              <p:cNvPicPr>
                <a:picLocks noChangeAspect="1" noChangeArrowheads="1"/>
              </p:cNvPicPr>
              <p:nvPr/>
            </p:nvPicPr>
            <p:blipFill>
              <a:blip r:embed="rId7" cstate="print"/>
              <a:srcRect/>
              <a:stretch>
                <a:fillRect/>
              </a:stretch>
            </p:blipFill>
            <p:spPr bwMode="auto">
              <a:xfrm>
                <a:off x="2051" y="1544"/>
                <a:ext cx="622" cy="281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</p:pic>
          <p:sp>
            <p:nvSpPr>
              <p:cNvPr id="37904" name="Text Box 16"/>
              <p:cNvSpPr txBox="1">
                <a:spLocks noChangeArrowheads="1"/>
              </p:cNvSpPr>
              <p:nvPr/>
            </p:nvSpPr>
            <p:spPr bwMode="auto">
              <a:xfrm>
                <a:off x="2112" y="1604"/>
                <a:ext cx="505" cy="144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lIns="90000" tIns="46800" rIns="90000" bIns="46800">
                <a:spAutoFit/>
              </a:bodyPr>
              <a:lstStyle/>
              <a:p>
                <a:pPr algn="ctr" defTabSz="457200" eaLnBrk="1" hangingPunct="1">
                  <a:buClr>
                    <a:srgbClr val="292400"/>
                  </a:buClr>
                  <a:buSzPct val="100000"/>
                  <a:buFont typeface="Arial" charset="0"/>
                  <a:buNone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</a:pPr>
                <a:r>
                  <a:rPr lang="en-GB" sz="1200">
                    <a:solidFill>
                      <a:srgbClr val="292400"/>
                    </a:solidFill>
                    <a:cs typeface="Arial" charset="0"/>
                  </a:rPr>
                  <a:t>estrogen</a:t>
                </a:r>
              </a:p>
            </p:txBody>
          </p:sp>
        </p:grpSp>
        <p:sp>
          <p:nvSpPr>
            <p:cNvPr id="37905" name="Line 17"/>
            <p:cNvSpPr>
              <a:spLocks noChangeShapeType="1"/>
            </p:cNvSpPr>
            <p:nvPr/>
          </p:nvSpPr>
          <p:spPr bwMode="auto">
            <a:xfrm>
              <a:off x="1945" y="1333"/>
              <a:ext cx="339" cy="234"/>
            </a:xfrm>
            <a:prstGeom prst="line">
              <a:avLst/>
            </a:prstGeom>
            <a:noFill/>
            <a:ln w="38160">
              <a:solidFill>
                <a:srgbClr val="00B050"/>
              </a:solidFill>
              <a:prstDash val="sysDot"/>
              <a:miter lim="800000"/>
              <a:headEnd type="triangle" w="med" len="med"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pic>
          <p:nvPicPr>
            <p:cNvPr id="37906" name="Picture 18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605" y="1627"/>
              <a:ext cx="310" cy="251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</p:pic>
        <p:pic>
          <p:nvPicPr>
            <p:cNvPr id="37907" name="Picture 19"/>
            <p:cNvPicPr>
              <a:picLocks noChangeAspect="1" noChangeArrowheads="1"/>
            </p:cNvPicPr>
            <p:nvPr/>
          </p:nvPicPr>
          <p:blipFill>
            <a:blip r:embed="rId9" cstate="print"/>
            <a:srcRect/>
            <a:stretch>
              <a:fillRect/>
            </a:stretch>
          </p:blipFill>
          <p:spPr bwMode="auto">
            <a:xfrm>
              <a:off x="1110" y="1483"/>
              <a:ext cx="264" cy="29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</p:pic>
        <p:pic>
          <p:nvPicPr>
            <p:cNvPr id="37908" name="Picture 20"/>
            <p:cNvPicPr>
              <a:picLocks noChangeAspect="1" noChangeArrowheads="1"/>
            </p:cNvPicPr>
            <p:nvPr/>
          </p:nvPicPr>
          <p:blipFill>
            <a:blip r:embed="rId10" cstate="print"/>
            <a:srcRect/>
            <a:stretch>
              <a:fillRect/>
            </a:stretch>
          </p:blipFill>
          <p:spPr bwMode="auto">
            <a:xfrm>
              <a:off x="865" y="1721"/>
              <a:ext cx="196" cy="21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</p:pic>
        <p:pic>
          <p:nvPicPr>
            <p:cNvPr id="37909" name="Picture 21"/>
            <p:cNvPicPr>
              <a:picLocks noChangeAspect="1" noChangeArrowheads="1"/>
            </p:cNvPicPr>
            <p:nvPr/>
          </p:nvPicPr>
          <p:blipFill>
            <a:blip r:embed="rId11" cstate="print"/>
            <a:srcRect/>
            <a:stretch>
              <a:fillRect/>
            </a:stretch>
          </p:blipFill>
          <p:spPr bwMode="auto">
            <a:xfrm>
              <a:off x="836" y="1561"/>
              <a:ext cx="188" cy="15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</p:pic>
        <p:pic>
          <p:nvPicPr>
            <p:cNvPr id="37910" name="Picture 22"/>
            <p:cNvPicPr>
              <a:picLocks noChangeAspect="1" noChangeArrowheads="1"/>
            </p:cNvPicPr>
            <p:nvPr/>
          </p:nvPicPr>
          <p:blipFill>
            <a:blip r:embed="rId11" cstate="print"/>
            <a:srcRect/>
            <a:stretch>
              <a:fillRect/>
            </a:stretch>
          </p:blipFill>
          <p:spPr bwMode="auto">
            <a:xfrm>
              <a:off x="716" y="1904"/>
              <a:ext cx="188" cy="15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</p:pic>
        <p:pic>
          <p:nvPicPr>
            <p:cNvPr id="37911" name="Picture 23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1040" y="1750"/>
              <a:ext cx="310" cy="251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</p:pic>
        <p:pic>
          <p:nvPicPr>
            <p:cNvPr id="37912" name="Picture 24"/>
            <p:cNvPicPr>
              <a:picLocks noChangeAspect="1" noChangeArrowheads="1"/>
            </p:cNvPicPr>
            <p:nvPr/>
          </p:nvPicPr>
          <p:blipFill>
            <a:blip r:embed="rId9" cstate="print"/>
            <a:srcRect/>
            <a:stretch>
              <a:fillRect/>
            </a:stretch>
          </p:blipFill>
          <p:spPr bwMode="auto">
            <a:xfrm>
              <a:off x="894" y="1323"/>
              <a:ext cx="264" cy="29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</p:pic>
        <p:sp>
          <p:nvSpPr>
            <p:cNvPr id="37913" name="AutoShape 25"/>
            <p:cNvSpPr>
              <a:spLocks/>
            </p:cNvSpPr>
            <p:nvPr/>
          </p:nvSpPr>
          <p:spPr bwMode="auto">
            <a:xfrm rot="17340000">
              <a:off x="1316" y="1129"/>
              <a:ext cx="818" cy="949"/>
            </a:xfrm>
            <a:custGeom>
              <a:avLst/>
              <a:gdLst>
                <a:gd name="T0" fmla="*/ 683111 w 1366221"/>
                <a:gd name="T1" fmla="*/ 0 h 1506070"/>
                <a:gd name="T2" fmla="*/ 683111 w 1366221"/>
                <a:gd name="T3" fmla="*/ 753035 h 1506070"/>
                <a:gd name="T4" fmla="*/ 1174625 w 1366221"/>
                <a:gd name="T5" fmla="*/ 230077 h 1506070"/>
                <a:gd name="T6" fmla="*/ 683111 w 1366221"/>
                <a:gd name="T7" fmla="*/ 0 h 1506070"/>
                <a:gd name="T8" fmla="*/ 1174625 w 1366221"/>
                <a:gd name="T9" fmla="*/ 230077 h 15060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T6" t="T7" r="T8" b="T9"/>
              <a:pathLst>
                <a:path w="1366221" h="1506070" stroke="0">
                  <a:moveTo>
                    <a:pt x="683111" y="0"/>
                  </a:moveTo>
                  <a:lnTo>
                    <a:pt x="683110" y="0"/>
                  </a:lnTo>
                  <a:cubicBezTo>
                    <a:pt x="868480" y="0"/>
                    <a:pt x="1045891" y="83045"/>
                    <a:pt x="1174624" y="230076"/>
                  </a:cubicBezTo>
                  <a:lnTo>
                    <a:pt x="683111" y="753035"/>
                  </a:lnTo>
                  <a:close/>
                </a:path>
                <a:path w="1366221" h="1506070" fill="none">
                  <a:moveTo>
                    <a:pt x="683111" y="0"/>
                  </a:moveTo>
                  <a:lnTo>
                    <a:pt x="683110" y="0"/>
                  </a:lnTo>
                  <a:cubicBezTo>
                    <a:pt x="868480" y="0"/>
                    <a:pt x="1045891" y="83045"/>
                    <a:pt x="1174624" y="230076"/>
                  </a:cubicBezTo>
                </a:path>
              </a:pathLst>
            </a:custGeom>
            <a:noFill/>
            <a:ln w="38160">
              <a:solidFill>
                <a:schemeClr val="bg1"/>
              </a:solidFill>
              <a:prstDash val="sysDot"/>
              <a:miter lim="800000"/>
              <a:headEnd type="triangle" w="med" len="med"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7" name="Group 26"/>
            <p:cNvGrpSpPr>
              <a:grpSpLocks/>
            </p:cNvGrpSpPr>
            <p:nvPr/>
          </p:nvGrpSpPr>
          <p:grpSpPr bwMode="auto">
            <a:xfrm>
              <a:off x="691" y="2238"/>
              <a:ext cx="611" cy="266"/>
              <a:chOff x="691" y="2238"/>
              <a:chExt cx="611" cy="266"/>
            </a:xfrm>
          </p:grpSpPr>
          <p:pic>
            <p:nvPicPr>
              <p:cNvPr id="37915" name="Picture 27"/>
              <p:cNvPicPr>
                <a:picLocks noChangeAspect="1" noChangeArrowheads="1"/>
              </p:cNvPicPr>
              <p:nvPr/>
            </p:nvPicPr>
            <p:blipFill>
              <a:blip r:embed="rId12" cstate="print"/>
              <a:srcRect/>
              <a:stretch>
                <a:fillRect/>
              </a:stretch>
            </p:blipFill>
            <p:spPr bwMode="auto">
              <a:xfrm>
                <a:off x="691" y="2238"/>
                <a:ext cx="611" cy="266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</p:pic>
          <p:sp>
            <p:nvSpPr>
              <p:cNvPr id="37916" name="Text Box 28"/>
              <p:cNvSpPr txBox="1">
                <a:spLocks noChangeArrowheads="1"/>
              </p:cNvSpPr>
              <p:nvPr/>
            </p:nvSpPr>
            <p:spPr bwMode="auto">
              <a:xfrm>
                <a:off x="744" y="2288"/>
                <a:ext cx="505" cy="144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lIns="90000" tIns="46800" rIns="90000" bIns="46800">
                <a:spAutoFit/>
              </a:bodyPr>
              <a:lstStyle/>
              <a:p>
                <a:pPr algn="ctr" defTabSz="457200" eaLnBrk="1" hangingPunct="1">
                  <a:buClr>
                    <a:srgbClr val="FFFFFF"/>
                  </a:buClr>
                  <a:buSzPct val="100000"/>
                  <a:buFont typeface="Arial" charset="0"/>
                  <a:buNone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</a:pPr>
                <a:r>
                  <a:rPr lang="en-GB" sz="1200">
                    <a:solidFill>
                      <a:srgbClr val="FFFFFF"/>
                    </a:solidFill>
                    <a:cs typeface="Arial" charset="0"/>
                  </a:rPr>
                  <a:t>atresia</a:t>
                </a:r>
              </a:p>
            </p:txBody>
          </p:sp>
        </p:grpSp>
        <p:sp>
          <p:nvSpPr>
            <p:cNvPr id="37917" name="Line 29"/>
            <p:cNvSpPr>
              <a:spLocks noChangeShapeType="1"/>
            </p:cNvSpPr>
            <p:nvPr/>
          </p:nvSpPr>
          <p:spPr bwMode="auto">
            <a:xfrm>
              <a:off x="996" y="2019"/>
              <a:ext cx="5" cy="236"/>
            </a:xfrm>
            <a:prstGeom prst="line">
              <a:avLst/>
            </a:prstGeom>
            <a:noFill/>
            <a:ln w="38160">
              <a:solidFill>
                <a:schemeClr val="bg1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18" name="Line 30"/>
            <p:cNvSpPr>
              <a:spLocks noChangeShapeType="1"/>
            </p:cNvSpPr>
            <p:nvPr/>
          </p:nvSpPr>
          <p:spPr bwMode="auto">
            <a:xfrm>
              <a:off x="1816" y="2160"/>
              <a:ext cx="5" cy="236"/>
            </a:xfrm>
            <a:prstGeom prst="line">
              <a:avLst/>
            </a:prstGeom>
            <a:noFill/>
            <a:ln w="38160">
              <a:solidFill>
                <a:srgbClr val="3668C4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8" name="Group 31"/>
            <p:cNvGrpSpPr>
              <a:grpSpLocks/>
            </p:cNvGrpSpPr>
            <p:nvPr/>
          </p:nvGrpSpPr>
          <p:grpSpPr bwMode="auto">
            <a:xfrm>
              <a:off x="1363" y="2373"/>
              <a:ext cx="907" cy="270"/>
              <a:chOff x="1363" y="2373"/>
              <a:chExt cx="907" cy="270"/>
            </a:xfrm>
          </p:grpSpPr>
          <p:pic>
            <p:nvPicPr>
              <p:cNvPr id="37920" name="Picture 32"/>
              <p:cNvPicPr>
                <a:picLocks noChangeAspect="1" noChangeArrowheads="1"/>
              </p:cNvPicPr>
              <p:nvPr/>
            </p:nvPicPr>
            <p:blipFill>
              <a:blip r:embed="rId13" cstate="print"/>
              <a:srcRect/>
              <a:stretch>
                <a:fillRect/>
              </a:stretch>
            </p:blipFill>
            <p:spPr bwMode="auto">
              <a:xfrm>
                <a:off x="1363" y="2373"/>
                <a:ext cx="907" cy="270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</p:pic>
          <p:sp>
            <p:nvSpPr>
              <p:cNvPr id="37921" name="Text Box 33"/>
              <p:cNvSpPr txBox="1">
                <a:spLocks noChangeArrowheads="1"/>
              </p:cNvSpPr>
              <p:nvPr/>
            </p:nvSpPr>
            <p:spPr bwMode="auto">
              <a:xfrm>
                <a:off x="1418" y="2424"/>
                <a:ext cx="798" cy="144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lIns="90000" tIns="46800" rIns="90000" bIns="46800">
                <a:spAutoFit/>
              </a:bodyPr>
              <a:lstStyle/>
              <a:p>
                <a:pPr algn="ctr" defTabSz="457200" eaLnBrk="1" hangingPunct="1">
                  <a:buClr>
                    <a:srgbClr val="FFFFFF"/>
                  </a:buClr>
                  <a:buSzPct val="100000"/>
                  <a:buFont typeface="Arial" charset="0"/>
                  <a:buNone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</a:pPr>
                <a:r>
                  <a:rPr lang="en-GB" sz="1200">
                    <a:solidFill>
                      <a:srgbClr val="FFFFFF"/>
                    </a:solidFill>
                    <a:cs typeface="Arial" charset="0"/>
                  </a:rPr>
                  <a:t>mature follicle</a:t>
                </a:r>
              </a:p>
            </p:txBody>
          </p:sp>
        </p:grpSp>
        <p:grpSp>
          <p:nvGrpSpPr>
            <p:cNvPr id="9" name="Group 34"/>
            <p:cNvGrpSpPr>
              <a:grpSpLocks/>
            </p:cNvGrpSpPr>
            <p:nvPr/>
          </p:nvGrpSpPr>
          <p:grpSpPr bwMode="auto">
            <a:xfrm>
              <a:off x="1191" y="2836"/>
              <a:ext cx="1260" cy="270"/>
              <a:chOff x="1191" y="2836"/>
              <a:chExt cx="1260" cy="270"/>
            </a:xfrm>
          </p:grpSpPr>
          <p:pic>
            <p:nvPicPr>
              <p:cNvPr id="37923" name="Picture 35"/>
              <p:cNvPicPr>
                <a:picLocks noChangeAspect="1" noChangeArrowheads="1"/>
              </p:cNvPicPr>
              <p:nvPr/>
            </p:nvPicPr>
            <p:blipFill>
              <a:blip r:embed="rId14" cstate="print"/>
              <a:srcRect/>
              <a:stretch>
                <a:fillRect/>
              </a:stretch>
            </p:blipFill>
            <p:spPr bwMode="auto">
              <a:xfrm>
                <a:off x="1191" y="2836"/>
                <a:ext cx="1260" cy="270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</p:pic>
          <p:sp>
            <p:nvSpPr>
              <p:cNvPr id="37924" name="Text Box 36"/>
              <p:cNvSpPr txBox="1">
                <a:spLocks noChangeArrowheads="1"/>
              </p:cNvSpPr>
              <p:nvPr/>
            </p:nvSpPr>
            <p:spPr bwMode="auto">
              <a:xfrm>
                <a:off x="1246" y="2889"/>
                <a:ext cx="1153" cy="144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lIns="90000" tIns="46800" rIns="90000" bIns="46800">
                <a:spAutoFit/>
              </a:bodyPr>
              <a:lstStyle/>
              <a:p>
                <a:pPr algn="ctr" defTabSz="457200" eaLnBrk="1" hangingPunct="1">
                  <a:buClr>
                    <a:srgbClr val="FFFFFF"/>
                  </a:buClr>
                  <a:buSzPct val="100000"/>
                  <a:buFont typeface="Arial" charset="0"/>
                  <a:buNone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</a:pPr>
                <a:r>
                  <a:rPr lang="en-GB" sz="1200">
                    <a:solidFill>
                      <a:srgbClr val="FFFFFF"/>
                    </a:solidFill>
                    <a:cs typeface="Arial" charset="0"/>
                  </a:rPr>
                  <a:t>Mono follicular ovulation</a:t>
                </a:r>
              </a:p>
            </p:txBody>
          </p:sp>
        </p:grpSp>
        <p:sp>
          <p:nvSpPr>
            <p:cNvPr id="37925" name="Line 37"/>
            <p:cNvSpPr>
              <a:spLocks noChangeShapeType="1"/>
            </p:cNvSpPr>
            <p:nvPr/>
          </p:nvSpPr>
          <p:spPr bwMode="auto">
            <a:xfrm>
              <a:off x="1818" y="2625"/>
              <a:ext cx="5" cy="236"/>
            </a:xfrm>
            <a:prstGeom prst="line">
              <a:avLst/>
            </a:prstGeom>
            <a:noFill/>
            <a:ln w="38160">
              <a:solidFill>
                <a:srgbClr val="3668C4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26" name="Rectangle 38"/>
            <p:cNvSpPr>
              <a:spLocks noChangeArrowheads="1"/>
            </p:cNvSpPr>
            <p:nvPr/>
          </p:nvSpPr>
          <p:spPr bwMode="auto">
            <a:xfrm>
              <a:off x="2107" y="1316"/>
              <a:ext cx="890" cy="144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 defTabSz="457200" eaLnBrk="1" hangingPunct="1">
                <a:buClr>
                  <a:srgbClr val="7030A0"/>
                </a:buClr>
                <a:buSzPct val="100000"/>
                <a:buFont typeface="Arial" charset="0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1200">
                  <a:solidFill>
                    <a:schemeClr val="bg1"/>
                  </a:solidFill>
                  <a:cs typeface="Arial" charset="0"/>
                </a:rPr>
                <a:t>negative feedback</a:t>
              </a:r>
            </a:p>
          </p:txBody>
        </p:sp>
        <p:sp>
          <p:nvSpPr>
            <p:cNvPr id="37927" name="Rectangle 39"/>
            <p:cNvSpPr>
              <a:spLocks noChangeArrowheads="1"/>
            </p:cNvSpPr>
            <p:nvPr/>
          </p:nvSpPr>
          <p:spPr bwMode="auto">
            <a:xfrm>
              <a:off x="441" y="1175"/>
              <a:ext cx="943" cy="144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 algn="r" defTabSz="457200" eaLnBrk="1" hangingPunct="1">
                <a:buClr>
                  <a:srgbClr val="7030A0"/>
                </a:buClr>
                <a:buSzPct val="100000"/>
                <a:buFont typeface="Arial" charset="0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1200">
                  <a:solidFill>
                    <a:schemeClr val="bg1"/>
                  </a:solidFill>
                  <a:cs typeface="Arial" charset="0"/>
                </a:rPr>
                <a:t>reduced stimulation</a:t>
              </a:r>
            </a:p>
          </p:txBody>
        </p:sp>
      </p:grpSp>
      <p:sp>
        <p:nvSpPr>
          <p:cNvPr id="37928" name="AutoShape 40"/>
          <p:cNvSpPr>
            <a:spLocks/>
          </p:cNvSpPr>
          <p:nvPr/>
        </p:nvSpPr>
        <p:spPr bwMode="auto">
          <a:xfrm rot="6120000">
            <a:off x="2876550" y="2768600"/>
            <a:ext cx="979488" cy="954088"/>
          </a:xfrm>
          <a:custGeom>
            <a:avLst/>
            <a:gdLst>
              <a:gd name="T0" fmla="*/ 407505 w 815009"/>
              <a:gd name="T1" fmla="*/ 0 h 954156"/>
              <a:gd name="T2" fmla="*/ 407505 w 815009"/>
              <a:gd name="T3" fmla="*/ 477078 h 954156"/>
              <a:gd name="T4" fmla="*/ 815009 w 815009"/>
              <a:gd name="T5" fmla="*/ 477078 h 954156"/>
              <a:gd name="T6" fmla="*/ 407505 w 815009"/>
              <a:gd name="T7" fmla="*/ 0 h 954156"/>
              <a:gd name="T8" fmla="*/ 815009 w 815009"/>
              <a:gd name="T9" fmla="*/ 477078 h 9541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T6" t="T7" r="T8" b="T9"/>
            <a:pathLst>
              <a:path w="815009" h="954156" stroke="0">
                <a:moveTo>
                  <a:pt x="407505" y="0"/>
                </a:moveTo>
                <a:lnTo>
                  <a:pt x="407504" y="0"/>
                </a:lnTo>
                <a:cubicBezTo>
                  <a:pt x="632563" y="0"/>
                  <a:pt x="815009" y="213595"/>
                  <a:pt x="815009" y="477078"/>
                </a:cubicBezTo>
                <a:cubicBezTo>
                  <a:pt x="815009" y="477078"/>
                  <a:pt x="815008" y="477078"/>
                  <a:pt x="815008" y="477078"/>
                </a:cubicBezTo>
                <a:lnTo>
                  <a:pt x="407505" y="477078"/>
                </a:lnTo>
                <a:close/>
              </a:path>
              <a:path w="815009" h="954156" fill="none">
                <a:moveTo>
                  <a:pt x="407505" y="0"/>
                </a:moveTo>
                <a:lnTo>
                  <a:pt x="407504" y="0"/>
                </a:lnTo>
                <a:cubicBezTo>
                  <a:pt x="632563" y="0"/>
                  <a:pt x="815009" y="213595"/>
                  <a:pt x="815009" y="477078"/>
                </a:cubicBezTo>
                <a:cubicBezTo>
                  <a:pt x="815009" y="477078"/>
                  <a:pt x="815008" y="477078"/>
                  <a:pt x="815008" y="477078"/>
                </a:cubicBezTo>
              </a:path>
            </a:pathLst>
          </a:custGeom>
          <a:noFill/>
          <a:ln w="38160">
            <a:solidFill>
              <a:srgbClr val="3C3E42"/>
            </a:solidFill>
            <a:miter lim="800000"/>
            <a:headEnd type="triangle" w="med" len="med"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Gonadotropins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CRA / CCF</a:t>
            </a:r>
          </a:p>
          <a:p>
            <a:r>
              <a:rPr lang="en-US" dirty="0" smtClean="0"/>
              <a:t>HMG /  HP HMG / Recombinant FSH</a:t>
            </a:r>
          </a:p>
          <a:p>
            <a:r>
              <a:rPr lang="en-US" dirty="0" smtClean="0"/>
              <a:t>Direct stimulation of the follicular growth.</a:t>
            </a:r>
          </a:p>
          <a:p>
            <a:r>
              <a:rPr lang="en-US" dirty="0" smtClean="0"/>
              <a:t>Step up / Step down protocol</a:t>
            </a:r>
          </a:p>
          <a:p>
            <a:r>
              <a:rPr lang="en-US" dirty="0" smtClean="0"/>
              <a:t>Strict cancellation criteria - &gt;3 follicles 12 mm</a:t>
            </a:r>
          </a:p>
          <a:p>
            <a:r>
              <a:rPr lang="en-US" dirty="0" smtClean="0"/>
              <a:t>Ovulation 82%</a:t>
            </a:r>
          </a:p>
          <a:p>
            <a:r>
              <a:rPr lang="en-US" dirty="0" smtClean="0"/>
              <a:t>Pregnancy 58%</a:t>
            </a:r>
          </a:p>
          <a:p>
            <a:r>
              <a:rPr lang="en-US" dirty="0" smtClean="0"/>
              <a:t>Multiple pregnancy 11 – </a:t>
            </a:r>
            <a:r>
              <a:rPr lang="en-US" dirty="0" smtClean="0"/>
              <a:t>44</a:t>
            </a:r>
            <a:r>
              <a:rPr lang="en-US" dirty="0" smtClean="0"/>
              <a:t>%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8" name="Text Box 4"/>
          <p:cNvSpPr txBox="1">
            <a:spLocks noChangeArrowheads="1"/>
          </p:cNvSpPr>
          <p:nvPr/>
        </p:nvSpPr>
        <p:spPr bwMode="auto">
          <a:xfrm>
            <a:off x="609600" y="457200"/>
            <a:ext cx="8382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 b="1">
                <a:solidFill>
                  <a:srgbClr val="FFFF00"/>
                </a:solidFill>
                <a:latin typeface="Comic Sans MS" pitchFamily="66" charset="0"/>
              </a:rPr>
              <a:t>Gonadotrophins</a:t>
            </a:r>
          </a:p>
        </p:txBody>
      </p:sp>
      <p:sp>
        <p:nvSpPr>
          <p:cNvPr id="47109" name="Text Box 5"/>
          <p:cNvSpPr txBox="1">
            <a:spLocks noChangeArrowheads="1"/>
          </p:cNvSpPr>
          <p:nvPr/>
        </p:nvSpPr>
        <p:spPr bwMode="auto">
          <a:xfrm>
            <a:off x="685800" y="1295400"/>
            <a:ext cx="8305800" cy="570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99CCFF"/>
                </a:solidFill>
                <a:latin typeface="Comic Sans MS" pitchFamily="66" charset="0"/>
              </a:rPr>
              <a:t>Close monitoring </a:t>
            </a:r>
          </a:p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99CCFF"/>
                </a:solidFill>
                <a:latin typeface="Comic Sans MS" pitchFamily="66" charset="0"/>
              </a:rPr>
              <a:t>Usually step up protocols </a:t>
            </a:r>
          </a:p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99CCFF"/>
                </a:solidFill>
                <a:latin typeface="Comic Sans MS" pitchFamily="66" charset="0"/>
              </a:rPr>
              <a:t>Start with lowest dose in PCOS</a:t>
            </a:r>
          </a:p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99CCFF"/>
                </a:solidFill>
                <a:latin typeface="Comic Sans MS" pitchFamily="66" charset="0"/>
              </a:rPr>
              <a:t>TVS from day 7 and increased dose acc</a:t>
            </a:r>
          </a:p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FFFF00"/>
                </a:solidFill>
                <a:latin typeface="Comic Sans MS" pitchFamily="66" charset="0"/>
              </a:rPr>
              <a:t>Problems</a:t>
            </a:r>
          </a:p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99CCFF"/>
                </a:solidFill>
                <a:latin typeface="Comic Sans MS" pitchFamily="66" charset="0"/>
              </a:rPr>
              <a:t>Multiple pregnancy 20%</a:t>
            </a:r>
          </a:p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99CCFF"/>
                </a:solidFill>
                <a:latin typeface="Comic Sans MS" pitchFamily="66" charset="0"/>
              </a:rPr>
              <a:t>OHSS</a:t>
            </a:r>
          </a:p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99CCFF"/>
                </a:solidFill>
                <a:latin typeface="Comic Sans MS" pitchFamily="66" charset="0"/>
              </a:rPr>
              <a:t>Premature LH surge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Insulin sensitizers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 smtClean="0"/>
              <a:t>Metformin</a:t>
            </a:r>
            <a:r>
              <a:rPr lang="en-US" dirty="0" smtClean="0"/>
              <a:t> – </a:t>
            </a:r>
            <a:r>
              <a:rPr lang="en-US" dirty="0" err="1" smtClean="0"/>
              <a:t>Biguanide</a:t>
            </a:r>
            <a:endParaRPr lang="en-US" dirty="0" smtClean="0"/>
          </a:p>
          <a:p>
            <a:r>
              <a:rPr lang="en-US" dirty="0" smtClean="0"/>
              <a:t>Restores endocrine </a:t>
            </a:r>
            <a:r>
              <a:rPr lang="en-US" dirty="0" err="1" smtClean="0"/>
              <a:t>mileu</a:t>
            </a:r>
            <a:endParaRPr lang="en-US" dirty="0" smtClean="0"/>
          </a:p>
          <a:p>
            <a:pPr lvl="2"/>
            <a:r>
              <a:rPr lang="en-US" dirty="0" smtClean="0"/>
              <a:t>Lowers insulin resistance</a:t>
            </a:r>
          </a:p>
          <a:p>
            <a:pPr lvl="2"/>
            <a:r>
              <a:rPr lang="en-US" dirty="0" smtClean="0"/>
              <a:t>Lowers </a:t>
            </a:r>
            <a:r>
              <a:rPr lang="en-US" dirty="0" err="1" smtClean="0"/>
              <a:t>hyperandrogenism</a:t>
            </a:r>
            <a:endParaRPr lang="en-US" dirty="0" smtClean="0"/>
          </a:p>
          <a:p>
            <a:pPr lvl="2"/>
            <a:r>
              <a:rPr lang="en-US" dirty="0" err="1" smtClean="0"/>
              <a:t>Normalises</a:t>
            </a:r>
            <a:r>
              <a:rPr lang="en-US" dirty="0" smtClean="0"/>
              <a:t>  ovarian response to FSH</a:t>
            </a:r>
          </a:p>
          <a:p>
            <a:r>
              <a:rPr lang="en-US" dirty="0" smtClean="0"/>
              <a:t>Dose – 500 mg 2-3 times daily</a:t>
            </a:r>
          </a:p>
          <a:p>
            <a:r>
              <a:rPr lang="en-US" dirty="0" smtClean="0"/>
              <a:t>Not  a first line drug / combination with CC not superior.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Second line in patients with CRA and BMI &gt;35 and IGT</a:t>
            </a:r>
          </a:p>
          <a:p>
            <a:pPr>
              <a:buNone/>
            </a:pPr>
            <a:r>
              <a:rPr lang="en-US" dirty="0" smtClean="0">
                <a:solidFill>
                  <a:srgbClr val="FFFF00"/>
                </a:solidFill>
              </a:rPr>
              <a:t>    (ESHRE &amp; ASRM)</a:t>
            </a:r>
          </a:p>
          <a:p>
            <a:r>
              <a:rPr lang="en-US" dirty="0" smtClean="0"/>
              <a:t>Not licensed for OI</a:t>
            </a:r>
          </a:p>
          <a:p>
            <a:r>
              <a:rPr lang="en-US" dirty="0" smtClean="0"/>
              <a:t>GI side effects – nausea , vomiting , diarrhea.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62000"/>
            <a:ext cx="9144000" cy="1143000"/>
          </a:xfrm>
        </p:spPr>
        <p:txBody>
          <a:bodyPr/>
          <a:lstStyle/>
          <a:p>
            <a:pPr algn="just"/>
            <a:r>
              <a:rPr lang="en-US" dirty="0" smtClean="0">
                <a:solidFill>
                  <a:srgbClr val="FFFF00"/>
                </a:solidFill>
              </a:rPr>
              <a:t>                  LEO 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 CRA</a:t>
            </a:r>
          </a:p>
          <a:p>
            <a:r>
              <a:rPr lang="en-US" dirty="0" smtClean="0"/>
              <a:t>Drilling small holes in the ovarian cortex – drains androgen rich fluid</a:t>
            </a:r>
          </a:p>
          <a:p>
            <a:r>
              <a:rPr lang="en-US" dirty="0" smtClean="0"/>
              <a:t>Cumulative pregnancy rate, live birth rate , abortion rate comparable with </a:t>
            </a:r>
            <a:r>
              <a:rPr lang="en-US" dirty="0" err="1" smtClean="0"/>
              <a:t>gonadotropins</a:t>
            </a:r>
            <a:endParaRPr lang="en-US" dirty="0" smtClean="0"/>
          </a:p>
          <a:p>
            <a:r>
              <a:rPr lang="en-US" dirty="0" smtClean="0"/>
              <a:t>Multiple pregnancy rates lowered significantly.</a:t>
            </a:r>
          </a:p>
          <a:p>
            <a:r>
              <a:rPr lang="en-US" dirty="0" smtClean="0"/>
              <a:t>Risk of surgery, accelerated decline of ovarian  reserve.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rgbClr val="FFFF00"/>
                </a:solidFill>
                <a:latin typeface="Comic Sans MS" pitchFamily="66" charset="0"/>
              </a:rPr>
              <a:t>To take home</a:t>
            </a:r>
            <a:r>
              <a:rPr lang="en-US" dirty="0" smtClean="0"/>
              <a:t>…..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Comic Sans MS" pitchFamily="66" charset="0"/>
              </a:rPr>
              <a:t>In chronic </a:t>
            </a:r>
            <a:r>
              <a:rPr lang="en-US" dirty="0" err="1" smtClean="0">
                <a:solidFill>
                  <a:schemeClr val="bg1"/>
                </a:solidFill>
                <a:latin typeface="Comic Sans MS" pitchFamily="66" charset="0"/>
              </a:rPr>
              <a:t>anovulation</a:t>
            </a:r>
            <a:r>
              <a:rPr lang="en-US" dirty="0" smtClean="0">
                <a:solidFill>
                  <a:schemeClr val="bg1"/>
                </a:solidFill>
                <a:latin typeface="Comic Sans MS" pitchFamily="66" charset="0"/>
              </a:rPr>
              <a:t>, life style modification may be the first step.</a:t>
            </a:r>
          </a:p>
          <a:p>
            <a:r>
              <a:rPr lang="en-US" dirty="0" smtClean="0">
                <a:solidFill>
                  <a:schemeClr val="bg1"/>
                </a:solidFill>
                <a:latin typeface="Comic Sans MS" pitchFamily="66" charset="0"/>
              </a:rPr>
              <a:t>Important to distinguish between WHO Type 1 and 2 </a:t>
            </a:r>
            <a:r>
              <a:rPr lang="en-US" dirty="0" err="1" smtClean="0">
                <a:solidFill>
                  <a:schemeClr val="bg1"/>
                </a:solidFill>
                <a:latin typeface="Comic Sans MS" pitchFamily="66" charset="0"/>
              </a:rPr>
              <a:t>anovulation</a:t>
            </a:r>
            <a:r>
              <a:rPr lang="en-US" dirty="0" smtClean="0">
                <a:solidFill>
                  <a:schemeClr val="bg1"/>
                </a:solidFill>
                <a:latin typeface="Comic Sans MS" pitchFamily="66" charset="0"/>
              </a:rPr>
              <a:t>.</a:t>
            </a:r>
          </a:p>
          <a:p>
            <a:r>
              <a:rPr lang="en-US" dirty="0" smtClean="0">
                <a:solidFill>
                  <a:schemeClr val="bg1"/>
                </a:solidFill>
                <a:latin typeface="Comic Sans MS" pitchFamily="66" charset="0"/>
              </a:rPr>
              <a:t>Follow the traditional sequence for OI – CC followed by exogenous FSH.</a:t>
            </a:r>
          </a:p>
          <a:p>
            <a:r>
              <a:rPr lang="en-US" dirty="0" smtClean="0">
                <a:solidFill>
                  <a:schemeClr val="bg1"/>
                </a:solidFill>
                <a:latin typeface="Comic Sans MS" pitchFamily="66" charset="0"/>
              </a:rPr>
              <a:t>Frequent monitoring and strict cancellation criteria will prevent </a:t>
            </a:r>
            <a:r>
              <a:rPr lang="en-US" dirty="0" smtClean="0">
                <a:solidFill>
                  <a:schemeClr val="bg1"/>
                </a:solidFill>
              </a:rPr>
              <a:t>serious complications </a:t>
            </a:r>
            <a:r>
              <a:rPr lang="en-US" dirty="0" smtClean="0">
                <a:solidFill>
                  <a:schemeClr val="bg1"/>
                </a:solidFill>
                <a:latin typeface="Comic Sans MS" pitchFamily="66" charset="0"/>
              </a:rPr>
              <a:t>like high order pregnancy and OHSS.</a:t>
            </a:r>
          </a:p>
          <a:p>
            <a:r>
              <a:rPr lang="en-US" dirty="0" smtClean="0">
                <a:solidFill>
                  <a:schemeClr val="bg1"/>
                </a:solidFill>
                <a:latin typeface="Comic Sans MS" pitchFamily="66" charset="0"/>
              </a:rPr>
              <a:t>Enhancement of local </a:t>
            </a:r>
            <a:r>
              <a:rPr lang="en-US" dirty="0" err="1" smtClean="0">
                <a:solidFill>
                  <a:schemeClr val="bg1"/>
                </a:solidFill>
                <a:latin typeface="Comic Sans MS" pitchFamily="66" charset="0"/>
              </a:rPr>
              <a:t>circumstances,aiming</a:t>
            </a:r>
            <a:r>
              <a:rPr lang="en-US" dirty="0" smtClean="0">
                <a:solidFill>
                  <a:schemeClr val="bg1"/>
                </a:solidFill>
                <a:latin typeface="Comic Sans MS" pitchFamily="66" charset="0"/>
              </a:rPr>
              <a:t> to reduce </a:t>
            </a:r>
            <a:r>
              <a:rPr lang="en-US" dirty="0" err="1" smtClean="0">
                <a:solidFill>
                  <a:schemeClr val="bg1"/>
                </a:solidFill>
                <a:latin typeface="Comic Sans MS" pitchFamily="66" charset="0"/>
              </a:rPr>
              <a:t>hyperinsulinaemia</a:t>
            </a:r>
            <a:r>
              <a:rPr lang="en-US" dirty="0" smtClean="0">
                <a:solidFill>
                  <a:schemeClr val="bg1"/>
                </a:solidFill>
                <a:latin typeface="Comic Sans MS" pitchFamily="66" charset="0"/>
              </a:rPr>
              <a:t> and </a:t>
            </a:r>
            <a:r>
              <a:rPr lang="en-US" dirty="0" err="1" smtClean="0">
                <a:solidFill>
                  <a:schemeClr val="bg1"/>
                </a:solidFill>
                <a:latin typeface="Comic Sans MS" pitchFamily="66" charset="0"/>
              </a:rPr>
              <a:t>hyperandrogenism</a:t>
            </a:r>
            <a:endParaRPr lang="en-US" dirty="0" smtClean="0">
              <a:solidFill>
                <a:schemeClr val="bg1"/>
              </a:solidFill>
              <a:latin typeface="Comic Sans MS" pitchFamily="66" charset="0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410200"/>
          </a:xfrm>
        </p:spPr>
        <p:txBody>
          <a:bodyPr/>
          <a:lstStyle/>
          <a:p>
            <a:r>
              <a:rPr lang="en-US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CC for not more than 6 cycles</a:t>
            </a:r>
            <a:r>
              <a:rPr lang="en-US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. </a:t>
            </a:r>
          </a:p>
          <a:p>
            <a:pPr>
              <a:buNone/>
            </a:pPr>
            <a:endParaRPr lang="en-US" dirty="0" smtClean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r>
              <a:rPr lang="en-US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Start with lowest dose , accelerate only when required</a:t>
            </a:r>
            <a:r>
              <a:rPr lang="en-US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.</a:t>
            </a:r>
          </a:p>
          <a:p>
            <a:pPr>
              <a:buNone/>
            </a:pPr>
            <a:endParaRPr lang="en-US" dirty="0" smtClean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r>
              <a:rPr lang="en-US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Gonadotropins</a:t>
            </a:r>
            <a:r>
              <a:rPr lang="en-US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 in CRA / CCF / COH </a:t>
            </a:r>
            <a:r>
              <a:rPr lang="en-US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.</a:t>
            </a:r>
          </a:p>
          <a:p>
            <a:pPr>
              <a:buNone/>
            </a:pPr>
            <a:endParaRPr lang="en-US" dirty="0" smtClean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r>
              <a:rPr lang="en-US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Ovulation induction to be restricted to patients presenting with </a:t>
            </a:r>
            <a:r>
              <a:rPr lang="en-US" dirty="0" smtClean="0">
                <a:solidFill>
                  <a:srgbClr val="FF0000"/>
                </a:solidFill>
              </a:rPr>
              <a:t>infertility</a:t>
            </a:r>
            <a:r>
              <a:rPr lang="en-US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and chronic </a:t>
            </a:r>
            <a:r>
              <a:rPr lang="en-US" dirty="0" err="1" smtClean="0">
                <a:solidFill>
                  <a:srgbClr val="FF0000"/>
                </a:solidFill>
              </a:rPr>
              <a:t>anovulation</a:t>
            </a:r>
            <a:r>
              <a:rPr lang="en-US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 and it should primarily aim at restoring physiology.</a:t>
            </a:r>
            <a:endParaRPr lang="en-US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3906" name="Picture 2" descr="untitled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05400" y="1295400"/>
            <a:ext cx="3735388" cy="3735388"/>
          </a:xfrm>
          <a:prstGeom prst="rect">
            <a:avLst/>
          </a:prstGeom>
          <a:noFill/>
        </p:spPr>
      </p:pic>
      <p:sp>
        <p:nvSpPr>
          <p:cNvPr id="12390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5410200"/>
            <a:ext cx="7772400" cy="1198563"/>
          </a:xfrm>
          <a:noFill/>
          <a:ln/>
        </p:spPr>
        <p:txBody>
          <a:bodyPr/>
          <a:lstStyle/>
          <a:p>
            <a:pPr algn="ctr">
              <a:spcBef>
                <a:spcPts val="500"/>
              </a:spcBef>
              <a:spcAft>
                <a:spcPts val="500"/>
              </a:spcAft>
              <a:buFontTx/>
              <a:buNone/>
            </a:pPr>
            <a:r>
              <a:rPr lang="en-US" sz="2800">
                <a:solidFill>
                  <a:schemeClr val="bg1"/>
                </a:solidFill>
              </a:rPr>
              <a:t>	</a:t>
            </a:r>
            <a:r>
              <a:rPr lang="en-US" sz="2800" b="1">
                <a:solidFill>
                  <a:schemeClr val="bg1"/>
                </a:solidFill>
                <a:latin typeface="Comic Sans MS" pitchFamily="66" charset="0"/>
              </a:rPr>
              <a:t>A baby is God's opinion that the world </a:t>
            </a:r>
            <a:br>
              <a:rPr lang="en-US" sz="2800" b="1">
                <a:solidFill>
                  <a:schemeClr val="bg1"/>
                </a:solidFill>
                <a:latin typeface="Comic Sans MS" pitchFamily="66" charset="0"/>
              </a:rPr>
            </a:br>
            <a:r>
              <a:rPr lang="en-US" sz="2800" b="1">
                <a:solidFill>
                  <a:schemeClr val="bg1"/>
                </a:solidFill>
                <a:latin typeface="Comic Sans MS" pitchFamily="66" charset="0"/>
              </a:rPr>
              <a:t>should go on.-- Carl Sandburg</a:t>
            </a:r>
          </a:p>
        </p:txBody>
      </p:sp>
      <p:sp>
        <p:nvSpPr>
          <p:cNvPr id="123912" name="WordArt 8"/>
          <p:cNvSpPr>
            <a:spLocks noChangeArrowheads="1" noChangeShapeType="1" noTextEdit="1"/>
          </p:cNvSpPr>
          <p:nvPr/>
        </p:nvSpPr>
        <p:spPr bwMode="auto">
          <a:xfrm>
            <a:off x="381000" y="1981200"/>
            <a:ext cx="4191000" cy="2362200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pPr algn="ctr"/>
            <a:r>
              <a:rPr lang="en-US" sz="3600" b="1" kern="10" spc="-36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Vivaldi"/>
              </a:rPr>
              <a:t>Thank you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228600" y="0"/>
            <a:ext cx="8374063" cy="1271588"/>
            <a:chOff x="200" y="77"/>
            <a:chExt cx="5275" cy="667"/>
          </a:xfrm>
        </p:grpSpPr>
        <p:pic>
          <p:nvPicPr>
            <p:cNvPr id="34819" name="Picture 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00" y="77"/>
              <a:ext cx="5276" cy="66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</p:pic>
        <p:sp>
          <p:nvSpPr>
            <p:cNvPr id="34820" name="Text Box 4"/>
            <p:cNvSpPr txBox="1">
              <a:spLocks noChangeArrowheads="1"/>
            </p:cNvSpPr>
            <p:nvPr/>
          </p:nvSpPr>
          <p:spPr bwMode="auto">
            <a:xfrm>
              <a:off x="200" y="77"/>
              <a:ext cx="5276" cy="66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" name="Group 5"/>
          <p:cNvGrpSpPr>
            <a:grpSpLocks/>
          </p:cNvGrpSpPr>
          <p:nvPr/>
        </p:nvGrpSpPr>
        <p:grpSpPr bwMode="auto">
          <a:xfrm>
            <a:off x="5715000" y="1371600"/>
            <a:ext cx="3429000" cy="4267200"/>
            <a:chOff x="3717" y="787"/>
            <a:chExt cx="2023" cy="1282"/>
          </a:xfrm>
        </p:grpSpPr>
        <p:pic>
          <p:nvPicPr>
            <p:cNvPr id="34822" name="Picture 6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717" y="787"/>
              <a:ext cx="2024" cy="128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</p:pic>
        <p:sp>
          <p:nvSpPr>
            <p:cNvPr id="34823" name="Text Box 7"/>
            <p:cNvSpPr txBox="1">
              <a:spLocks noChangeArrowheads="1"/>
            </p:cNvSpPr>
            <p:nvPr/>
          </p:nvSpPr>
          <p:spPr bwMode="auto">
            <a:xfrm>
              <a:off x="3772" y="840"/>
              <a:ext cx="1915" cy="1176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54720" tIns="91440" rIns="90000" bIns="46800"/>
            <a:lstStyle/>
            <a:p>
              <a:pPr marL="230188" indent="-112713" defTabSz="457200" eaLnBrk="1" hangingPunct="1">
                <a:buClr>
                  <a:srgbClr val="ACC1E8"/>
                </a:buClr>
                <a:buSzPct val="80000"/>
                <a:buFont typeface="Wingdings 2" pitchFamily="18" charset="2"/>
                <a:buChar char=""/>
                <a:tabLst>
                  <a:tab pos="230188" algn="l"/>
                  <a:tab pos="687388" algn="l"/>
                  <a:tab pos="1144588" algn="l"/>
                  <a:tab pos="1601788" algn="l"/>
                  <a:tab pos="2058988" algn="l"/>
                  <a:tab pos="2516188" algn="l"/>
                  <a:tab pos="2973388" algn="l"/>
                  <a:tab pos="3430588" algn="l"/>
                  <a:tab pos="3887788" algn="l"/>
                  <a:tab pos="4344988" algn="l"/>
                  <a:tab pos="4802188" algn="l"/>
                  <a:tab pos="5259388" algn="l"/>
                  <a:tab pos="5716588" algn="l"/>
                  <a:tab pos="6173788" algn="l"/>
                  <a:tab pos="6630988" algn="l"/>
                  <a:tab pos="7088188" algn="l"/>
                  <a:tab pos="7545388" algn="l"/>
                  <a:tab pos="8002588" algn="l"/>
                  <a:tab pos="8459788" algn="l"/>
                  <a:tab pos="8916988" algn="l"/>
                  <a:tab pos="9374188" algn="l"/>
                </a:tabLst>
              </a:pPr>
              <a:r>
                <a:rPr lang="en-GB" dirty="0">
                  <a:solidFill>
                    <a:srgbClr val="FFFFFF"/>
                  </a:solidFill>
                  <a:cs typeface="Arial" charset="0"/>
                </a:rPr>
                <a:t>FSH stimulates </a:t>
              </a:r>
              <a:r>
                <a:rPr lang="en-GB" dirty="0" err="1">
                  <a:solidFill>
                    <a:srgbClr val="FFFFFF"/>
                  </a:solidFill>
                  <a:cs typeface="Arial" charset="0"/>
                </a:rPr>
                <a:t>granulosa</a:t>
              </a:r>
              <a:r>
                <a:rPr lang="en-GB" dirty="0">
                  <a:solidFill>
                    <a:srgbClr val="FFFFFF"/>
                  </a:solidFill>
                  <a:cs typeface="Arial" charset="0"/>
                </a:rPr>
                <a:t> cell proliferation and </a:t>
              </a:r>
              <a:r>
                <a:rPr lang="en-GB" dirty="0" err="1">
                  <a:solidFill>
                    <a:srgbClr val="FFFFFF"/>
                  </a:solidFill>
                  <a:cs typeface="Arial" charset="0"/>
                </a:rPr>
                <a:t>aromatase</a:t>
              </a:r>
              <a:r>
                <a:rPr lang="en-GB" dirty="0">
                  <a:solidFill>
                    <a:srgbClr val="FFFFFF"/>
                  </a:solidFill>
                  <a:cs typeface="Arial" charset="0"/>
                </a:rPr>
                <a:t> production</a:t>
              </a:r>
            </a:p>
            <a:p>
              <a:pPr marL="230188" indent="-112713" defTabSz="457200" eaLnBrk="1" hangingPunct="1">
                <a:buClr>
                  <a:srgbClr val="ACC1E8"/>
                </a:buClr>
                <a:buSzPct val="80000"/>
                <a:buFont typeface="Wingdings 2" pitchFamily="18" charset="2"/>
                <a:buNone/>
                <a:tabLst>
                  <a:tab pos="230188" algn="l"/>
                  <a:tab pos="687388" algn="l"/>
                  <a:tab pos="1144588" algn="l"/>
                  <a:tab pos="1601788" algn="l"/>
                  <a:tab pos="2058988" algn="l"/>
                  <a:tab pos="2516188" algn="l"/>
                  <a:tab pos="2973388" algn="l"/>
                  <a:tab pos="3430588" algn="l"/>
                  <a:tab pos="3887788" algn="l"/>
                  <a:tab pos="4344988" algn="l"/>
                  <a:tab pos="4802188" algn="l"/>
                  <a:tab pos="5259388" algn="l"/>
                  <a:tab pos="5716588" algn="l"/>
                  <a:tab pos="6173788" algn="l"/>
                  <a:tab pos="6630988" algn="l"/>
                  <a:tab pos="7088188" algn="l"/>
                  <a:tab pos="7545388" algn="l"/>
                  <a:tab pos="8002588" algn="l"/>
                  <a:tab pos="8459788" algn="l"/>
                  <a:tab pos="8916988" algn="l"/>
                  <a:tab pos="9374188" algn="l"/>
                </a:tabLst>
              </a:pPr>
              <a:endParaRPr lang="en-GB" dirty="0">
                <a:solidFill>
                  <a:srgbClr val="FFFFFF"/>
                </a:solidFill>
                <a:cs typeface="Arial" charset="0"/>
              </a:endParaRPr>
            </a:p>
            <a:p>
              <a:pPr marL="230188" indent="-112713" defTabSz="457200" eaLnBrk="1" hangingPunct="1">
                <a:buClr>
                  <a:srgbClr val="ACC1E8"/>
                </a:buClr>
                <a:buSzPct val="80000"/>
                <a:buFont typeface="Wingdings 2" pitchFamily="18" charset="2"/>
                <a:buChar char=""/>
                <a:tabLst>
                  <a:tab pos="230188" algn="l"/>
                  <a:tab pos="687388" algn="l"/>
                  <a:tab pos="1144588" algn="l"/>
                  <a:tab pos="1601788" algn="l"/>
                  <a:tab pos="2058988" algn="l"/>
                  <a:tab pos="2516188" algn="l"/>
                  <a:tab pos="2973388" algn="l"/>
                  <a:tab pos="3430588" algn="l"/>
                  <a:tab pos="3887788" algn="l"/>
                  <a:tab pos="4344988" algn="l"/>
                  <a:tab pos="4802188" algn="l"/>
                  <a:tab pos="5259388" algn="l"/>
                  <a:tab pos="5716588" algn="l"/>
                  <a:tab pos="6173788" algn="l"/>
                  <a:tab pos="6630988" algn="l"/>
                  <a:tab pos="7088188" algn="l"/>
                  <a:tab pos="7545388" algn="l"/>
                  <a:tab pos="8002588" algn="l"/>
                  <a:tab pos="8459788" algn="l"/>
                  <a:tab pos="8916988" algn="l"/>
                  <a:tab pos="9374188" algn="l"/>
                </a:tabLst>
              </a:pPr>
              <a:r>
                <a:rPr lang="en-GB" dirty="0">
                  <a:solidFill>
                    <a:srgbClr val="FFFFFF"/>
                  </a:solidFill>
                  <a:cs typeface="Arial" charset="0"/>
                </a:rPr>
                <a:t>LH stimulates </a:t>
              </a:r>
              <a:r>
                <a:rPr lang="en-GB" dirty="0" err="1">
                  <a:solidFill>
                    <a:srgbClr val="FFFFFF"/>
                  </a:solidFill>
                  <a:cs typeface="Arial" charset="0"/>
                </a:rPr>
                <a:t>androstenedione</a:t>
              </a:r>
              <a:r>
                <a:rPr lang="en-GB" dirty="0">
                  <a:solidFill>
                    <a:srgbClr val="FFFFFF"/>
                  </a:solidFill>
                  <a:cs typeface="Arial" charset="0"/>
                </a:rPr>
                <a:t> production by theca cells that diffuses into </a:t>
              </a:r>
              <a:r>
                <a:rPr lang="en-GB" dirty="0" err="1">
                  <a:solidFill>
                    <a:srgbClr val="FFFFFF"/>
                  </a:solidFill>
                  <a:cs typeface="Arial" charset="0"/>
                </a:rPr>
                <a:t>granulosa</a:t>
              </a:r>
              <a:r>
                <a:rPr lang="en-GB" dirty="0">
                  <a:solidFill>
                    <a:srgbClr val="FFFFFF"/>
                  </a:solidFill>
                  <a:cs typeface="Arial" charset="0"/>
                </a:rPr>
                <a:t> cells</a:t>
              </a:r>
            </a:p>
            <a:p>
              <a:pPr marL="230188" indent="-112713" defTabSz="457200" eaLnBrk="1" hangingPunct="1">
                <a:buClr>
                  <a:srgbClr val="ACC1E8"/>
                </a:buClr>
                <a:buSzPct val="80000"/>
                <a:buFont typeface="Wingdings 2" pitchFamily="18" charset="2"/>
                <a:buNone/>
                <a:tabLst>
                  <a:tab pos="230188" algn="l"/>
                  <a:tab pos="687388" algn="l"/>
                  <a:tab pos="1144588" algn="l"/>
                  <a:tab pos="1601788" algn="l"/>
                  <a:tab pos="2058988" algn="l"/>
                  <a:tab pos="2516188" algn="l"/>
                  <a:tab pos="2973388" algn="l"/>
                  <a:tab pos="3430588" algn="l"/>
                  <a:tab pos="3887788" algn="l"/>
                  <a:tab pos="4344988" algn="l"/>
                  <a:tab pos="4802188" algn="l"/>
                  <a:tab pos="5259388" algn="l"/>
                  <a:tab pos="5716588" algn="l"/>
                  <a:tab pos="6173788" algn="l"/>
                  <a:tab pos="6630988" algn="l"/>
                  <a:tab pos="7088188" algn="l"/>
                  <a:tab pos="7545388" algn="l"/>
                  <a:tab pos="8002588" algn="l"/>
                  <a:tab pos="8459788" algn="l"/>
                  <a:tab pos="8916988" algn="l"/>
                  <a:tab pos="9374188" algn="l"/>
                </a:tabLst>
              </a:pPr>
              <a:endParaRPr lang="en-GB" dirty="0">
                <a:solidFill>
                  <a:srgbClr val="FFFFFF"/>
                </a:solidFill>
                <a:cs typeface="Arial" charset="0"/>
              </a:endParaRPr>
            </a:p>
            <a:p>
              <a:pPr marL="230188" indent="-112713" defTabSz="457200" eaLnBrk="1" hangingPunct="1">
                <a:buClr>
                  <a:srgbClr val="ACC1E8"/>
                </a:buClr>
                <a:buSzPct val="80000"/>
                <a:buFont typeface="Wingdings 2" pitchFamily="18" charset="2"/>
                <a:buChar char=""/>
                <a:tabLst>
                  <a:tab pos="230188" algn="l"/>
                  <a:tab pos="687388" algn="l"/>
                  <a:tab pos="1144588" algn="l"/>
                  <a:tab pos="1601788" algn="l"/>
                  <a:tab pos="2058988" algn="l"/>
                  <a:tab pos="2516188" algn="l"/>
                  <a:tab pos="2973388" algn="l"/>
                  <a:tab pos="3430588" algn="l"/>
                  <a:tab pos="3887788" algn="l"/>
                  <a:tab pos="4344988" algn="l"/>
                  <a:tab pos="4802188" algn="l"/>
                  <a:tab pos="5259388" algn="l"/>
                  <a:tab pos="5716588" algn="l"/>
                  <a:tab pos="6173788" algn="l"/>
                  <a:tab pos="6630988" algn="l"/>
                  <a:tab pos="7088188" algn="l"/>
                  <a:tab pos="7545388" algn="l"/>
                  <a:tab pos="8002588" algn="l"/>
                  <a:tab pos="8459788" algn="l"/>
                  <a:tab pos="8916988" algn="l"/>
                  <a:tab pos="9374188" algn="l"/>
                </a:tabLst>
              </a:pPr>
              <a:r>
                <a:rPr lang="en-GB" dirty="0" err="1">
                  <a:solidFill>
                    <a:srgbClr val="FFFFFF"/>
                  </a:solidFill>
                  <a:cs typeface="Arial" charset="0"/>
                </a:rPr>
                <a:t>Aromatase</a:t>
              </a:r>
              <a:r>
                <a:rPr lang="en-GB" dirty="0">
                  <a:solidFill>
                    <a:srgbClr val="FFFFFF"/>
                  </a:solidFill>
                  <a:cs typeface="Arial" charset="0"/>
                </a:rPr>
                <a:t> converts </a:t>
              </a:r>
              <a:r>
                <a:rPr lang="en-GB" dirty="0" err="1">
                  <a:solidFill>
                    <a:srgbClr val="FFFFFF"/>
                  </a:solidFill>
                  <a:cs typeface="Arial" charset="0"/>
                </a:rPr>
                <a:t>androstenedione</a:t>
              </a:r>
              <a:r>
                <a:rPr lang="en-GB" dirty="0">
                  <a:solidFill>
                    <a:srgbClr val="FFFFFF"/>
                  </a:solidFill>
                  <a:cs typeface="Arial" charset="0"/>
                </a:rPr>
                <a:t> into </a:t>
              </a:r>
              <a:r>
                <a:rPr lang="en-GB" dirty="0" err="1">
                  <a:solidFill>
                    <a:srgbClr val="FFFFFF"/>
                  </a:solidFill>
                  <a:cs typeface="Arial" charset="0"/>
                </a:rPr>
                <a:t>estrogen</a:t>
              </a:r>
              <a:endParaRPr lang="en-GB" dirty="0">
                <a:solidFill>
                  <a:srgbClr val="FFFFFF"/>
                </a:solidFill>
                <a:cs typeface="Arial" charset="0"/>
              </a:endParaRPr>
            </a:p>
          </p:txBody>
        </p:sp>
      </p:grpSp>
      <p:pic>
        <p:nvPicPr>
          <p:cNvPr id="34824" name="Picture 8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7950" y="1822450"/>
            <a:ext cx="2832100" cy="28924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grpSp>
        <p:nvGrpSpPr>
          <p:cNvPr id="4" name="Group 9"/>
          <p:cNvGrpSpPr>
            <a:grpSpLocks/>
          </p:cNvGrpSpPr>
          <p:nvPr/>
        </p:nvGrpSpPr>
        <p:grpSpPr bwMode="auto">
          <a:xfrm>
            <a:off x="3592513" y="1947863"/>
            <a:ext cx="1316037" cy="2190750"/>
            <a:chOff x="2263" y="1023"/>
            <a:chExt cx="829" cy="1150"/>
          </a:xfrm>
        </p:grpSpPr>
        <p:grpSp>
          <p:nvGrpSpPr>
            <p:cNvPr id="5" name="Group 10"/>
            <p:cNvGrpSpPr>
              <a:grpSpLocks/>
            </p:cNvGrpSpPr>
            <p:nvPr/>
          </p:nvGrpSpPr>
          <p:grpSpPr bwMode="auto">
            <a:xfrm>
              <a:off x="2263" y="1462"/>
              <a:ext cx="829" cy="259"/>
              <a:chOff x="2263" y="1462"/>
              <a:chExt cx="829" cy="259"/>
            </a:xfrm>
          </p:grpSpPr>
          <p:pic>
            <p:nvPicPr>
              <p:cNvPr id="34827" name="Picture 11"/>
              <p:cNvPicPr>
                <a:picLocks noChangeAspect="1" noChangeArrowheads="1"/>
              </p:cNvPicPr>
              <p:nvPr/>
            </p:nvPicPr>
            <p:blipFill>
              <a:blip r:embed="rId6" cstate="print"/>
              <a:srcRect/>
              <a:stretch>
                <a:fillRect/>
              </a:stretch>
            </p:blipFill>
            <p:spPr bwMode="auto">
              <a:xfrm>
                <a:off x="2263" y="1462"/>
                <a:ext cx="787" cy="260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</p:pic>
          <p:sp>
            <p:nvSpPr>
              <p:cNvPr id="34828" name="Text Box 12"/>
              <p:cNvSpPr txBox="1">
                <a:spLocks noChangeArrowheads="1"/>
              </p:cNvSpPr>
              <p:nvPr/>
            </p:nvSpPr>
            <p:spPr bwMode="auto">
              <a:xfrm>
                <a:off x="2311" y="1512"/>
                <a:ext cx="782" cy="174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lIns="90000" tIns="46800" rIns="90000" bIns="46800">
                <a:spAutoFit/>
              </a:bodyPr>
              <a:lstStyle/>
              <a:p>
                <a:pPr defTabSz="457200" eaLnBrk="1" hangingPunct="1">
                  <a:buClr>
                    <a:srgbClr val="FFFFFF"/>
                  </a:buClr>
                  <a:buSzPct val="100000"/>
                  <a:buFont typeface="Arial" charset="0"/>
                  <a:buNone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</a:pPr>
                <a:r>
                  <a:rPr lang="en-GB" sz="1200">
                    <a:solidFill>
                      <a:srgbClr val="FFFFFF"/>
                    </a:solidFill>
                    <a:cs typeface="Arial" charset="0"/>
                  </a:rPr>
                  <a:t>granulosa cells </a:t>
                </a:r>
              </a:p>
            </p:txBody>
          </p:sp>
        </p:grpSp>
        <p:grpSp>
          <p:nvGrpSpPr>
            <p:cNvPr id="6" name="Group 13"/>
            <p:cNvGrpSpPr>
              <a:grpSpLocks/>
            </p:cNvGrpSpPr>
            <p:nvPr/>
          </p:nvGrpSpPr>
          <p:grpSpPr bwMode="auto">
            <a:xfrm>
              <a:off x="2428" y="1023"/>
              <a:ext cx="442" cy="259"/>
              <a:chOff x="2428" y="1023"/>
              <a:chExt cx="442" cy="259"/>
            </a:xfrm>
          </p:grpSpPr>
          <p:pic>
            <p:nvPicPr>
              <p:cNvPr id="34830" name="Picture 14"/>
              <p:cNvPicPr>
                <a:picLocks noChangeAspect="1" noChangeArrowheads="1"/>
              </p:cNvPicPr>
              <p:nvPr/>
            </p:nvPicPr>
            <p:blipFill>
              <a:blip r:embed="rId7" cstate="print"/>
              <a:srcRect/>
              <a:stretch>
                <a:fillRect/>
              </a:stretch>
            </p:blipFill>
            <p:spPr bwMode="auto">
              <a:xfrm>
                <a:off x="2428" y="1023"/>
                <a:ext cx="443" cy="260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</p:pic>
          <p:sp>
            <p:nvSpPr>
              <p:cNvPr id="34831" name="Text Box 15"/>
              <p:cNvSpPr txBox="1">
                <a:spLocks noChangeArrowheads="1"/>
              </p:cNvSpPr>
              <p:nvPr/>
            </p:nvSpPr>
            <p:spPr bwMode="auto">
              <a:xfrm>
                <a:off x="2475" y="1073"/>
                <a:ext cx="349" cy="174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lIns="90000" tIns="46800" rIns="90000" bIns="46800">
                <a:spAutoFit/>
              </a:bodyPr>
              <a:lstStyle/>
              <a:p>
                <a:pPr algn="ctr" defTabSz="457200" eaLnBrk="1" hangingPunct="1">
                  <a:buClr>
                    <a:srgbClr val="FFFFFF"/>
                  </a:buClr>
                  <a:buSzPct val="100000"/>
                  <a:buFont typeface="Arial" charset="0"/>
                  <a:buNone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</a:pPr>
                <a:r>
                  <a:rPr lang="en-GB" sz="1200">
                    <a:solidFill>
                      <a:srgbClr val="FFFFFF"/>
                    </a:solidFill>
                    <a:cs typeface="Arial" charset="0"/>
                  </a:rPr>
                  <a:t>FSH</a:t>
                </a:r>
              </a:p>
            </p:txBody>
          </p:sp>
        </p:grpSp>
        <p:pic>
          <p:nvPicPr>
            <p:cNvPr id="34832" name="Picture 16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2564" y="1230"/>
              <a:ext cx="189" cy="37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</p:pic>
        <p:grpSp>
          <p:nvGrpSpPr>
            <p:cNvPr id="7" name="Group 17"/>
            <p:cNvGrpSpPr>
              <a:grpSpLocks/>
            </p:cNvGrpSpPr>
            <p:nvPr/>
          </p:nvGrpSpPr>
          <p:grpSpPr bwMode="auto">
            <a:xfrm>
              <a:off x="2354" y="1918"/>
              <a:ext cx="616" cy="255"/>
              <a:chOff x="2354" y="1918"/>
              <a:chExt cx="616" cy="255"/>
            </a:xfrm>
          </p:grpSpPr>
          <p:pic>
            <p:nvPicPr>
              <p:cNvPr id="34834" name="Picture 18"/>
              <p:cNvPicPr>
                <a:picLocks noChangeAspect="1" noChangeArrowheads="1"/>
              </p:cNvPicPr>
              <p:nvPr/>
            </p:nvPicPr>
            <p:blipFill>
              <a:blip r:embed="rId9" cstate="print"/>
              <a:srcRect/>
              <a:stretch>
                <a:fillRect/>
              </a:stretch>
            </p:blipFill>
            <p:spPr bwMode="auto">
              <a:xfrm>
                <a:off x="2354" y="1918"/>
                <a:ext cx="598" cy="256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</p:pic>
          <p:sp>
            <p:nvSpPr>
              <p:cNvPr id="34835" name="Text Box 19"/>
              <p:cNvSpPr txBox="1">
                <a:spLocks noChangeArrowheads="1"/>
              </p:cNvSpPr>
              <p:nvPr/>
            </p:nvSpPr>
            <p:spPr bwMode="auto">
              <a:xfrm>
                <a:off x="2401" y="1966"/>
                <a:ext cx="570" cy="174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lIns="90000" tIns="46800" rIns="90000" bIns="46800">
                <a:spAutoFit/>
              </a:bodyPr>
              <a:lstStyle/>
              <a:p>
                <a:pPr defTabSz="457200" eaLnBrk="1" hangingPunct="1">
                  <a:buClr>
                    <a:srgbClr val="FFFFFF"/>
                  </a:buClr>
                  <a:buSzPct val="100000"/>
                  <a:buFont typeface="Arial" charset="0"/>
                  <a:buNone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</a:pPr>
                <a:r>
                  <a:rPr lang="en-GB" sz="1200">
                    <a:solidFill>
                      <a:srgbClr val="FFFFFF"/>
                    </a:solidFill>
                    <a:cs typeface="Arial" charset="0"/>
                  </a:rPr>
                  <a:t>aromatase</a:t>
                </a:r>
              </a:p>
            </p:txBody>
          </p:sp>
        </p:grpSp>
        <p:pic>
          <p:nvPicPr>
            <p:cNvPr id="34836" name="Picture 20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2564" y="1676"/>
              <a:ext cx="189" cy="37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</p:pic>
      </p:grpSp>
      <p:grpSp>
        <p:nvGrpSpPr>
          <p:cNvPr id="8" name="Group 21"/>
          <p:cNvGrpSpPr>
            <a:grpSpLocks/>
          </p:cNvGrpSpPr>
          <p:nvPr/>
        </p:nvGrpSpPr>
        <p:grpSpPr bwMode="auto">
          <a:xfrm>
            <a:off x="2355850" y="4432300"/>
            <a:ext cx="1757363" cy="2149475"/>
            <a:chOff x="1484" y="2327"/>
            <a:chExt cx="1107" cy="1129"/>
          </a:xfrm>
        </p:grpSpPr>
        <p:grpSp>
          <p:nvGrpSpPr>
            <p:cNvPr id="9" name="Group 22"/>
            <p:cNvGrpSpPr>
              <a:grpSpLocks/>
            </p:cNvGrpSpPr>
            <p:nvPr/>
          </p:nvGrpSpPr>
          <p:grpSpPr bwMode="auto">
            <a:xfrm>
              <a:off x="1784" y="3204"/>
              <a:ext cx="536" cy="252"/>
              <a:chOff x="1784" y="3204"/>
              <a:chExt cx="536" cy="252"/>
            </a:xfrm>
          </p:grpSpPr>
          <p:pic>
            <p:nvPicPr>
              <p:cNvPr id="34839" name="Picture 23"/>
              <p:cNvPicPr>
                <a:picLocks noChangeAspect="1" noChangeArrowheads="1"/>
              </p:cNvPicPr>
              <p:nvPr/>
            </p:nvPicPr>
            <p:blipFill>
              <a:blip r:embed="rId10" cstate="print"/>
              <a:srcRect/>
              <a:stretch>
                <a:fillRect/>
              </a:stretch>
            </p:blipFill>
            <p:spPr bwMode="auto">
              <a:xfrm>
                <a:off x="1784" y="3204"/>
                <a:ext cx="537" cy="253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</p:pic>
          <p:sp>
            <p:nvSpPr>
              <p:cNvPr id="34840" name="Text Box 24"/>
              <p:cNvSpPr txBox="1">
                <a:spLocks noChangeArrowheads="1"/>
              </p:cNvSpPr>
              <p:nvPr/>
            </p:nvSpPr>
            <p:spPr bwMode="auto">
              <a:xfrm>
                <a:off x="1852" y="3257"/>
                <a:ext cx="406" cy="174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lIns="90000" tIns="46800" rIns="90000" bIns="46800">
                <a:spAutoFit/>
              </a:bodyPr>
              <a:lstStyle/>
              <a:p>
                <a:pPr algn="ctr" defTabSz="457200" eaLnBrk="1" hangingPunct="1">
                  <a:buClr>
                    <a:srgbClr val="292400"/>
                  </a:buClr>
                  <a:buSzPct val="100000"/>
                  <a:buFont typeface="Arial" charset="0"/>
                  <a:buNone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</a:pPr>
                <a:r>
                  <a:rPr lang="en-GB" sz="1200">
                    <a:solidFill>
                      <a:srgbClr val="292400"/>
                    </a:solidFill>
                    <a:cs typeface="Arial" charset="0"/>
                  </a:rPr>
                  <a:t>LH</a:t>
                </a:r>
              </a:p>
            </p:txBody>
          </p:sp>
        </p:grpSp>
        <p:grpSp>
          <p:nvGrpSpPr>
            <p:cNvPr id="10" name="Group 25"/>
            <p:cNvGrpSpPr>
              <a:grpSpLocks/>
            </p:cNvGrpSpPr>
            <p:nvPr/>
          </p:nvGrpSpPr>
          <p:grpSpPr bwMode="auto">
            <a:xfrm>
              <a:off x="1600" y="2765"/>
              <a:ext cx="880" cy="255"/>
              <a:chOff x="1600" y="2765"/>
              <a:chExt cx="880" cy="255"/>
            </a:xfrm>
          </p:grpSpPr>
          <p:pic>
            <p:nvPicPr>
              <p:cNvPr id="34842" name="Picture 26"/>
              <p:cNvPicPr>
                <a:picLocks noChangeAspect="1" noChangeArrowheads="1"/>
              </p:cNvPicPr>
              <p:nvPr/>
            </p:nvPicPr>
            <p:blipFill>
              <a:blip r:embed="rId11" cstate="print"/>
              <a:srcRect/>
              <a:stretch>
                <a:fillRect/>
              </a:stretch>
            </p:blipFill>
            <p:spPr bwMode="auto">
              <a:xfrm>
                <a:off x="1600" y="2765"/>
                <a:ext cx="881" cy="256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</p:pic>
          <p:sp>
            <p:nvSpPr>
              <p:cNvPr id="34843" name="Text Box 27"/>
              <p:cNvSpPr txBox="1">
                <a:spLocks noChangeArrowheads="1"/>
              </p:cNvSpPr>
              <p:nvPr/>
            </p:nvSpPr>
            <p:spPr bwMode="auto">
              <a:xfrm>
                <a:off x="1668" y="2820"/>
                <a:ext cx="747" cy="174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lIns="90000" tIns="46800" rIns="90000" bIns="46800">
                <a:spAutoFit/>
              </a:bodyPr>
              <a:lstStyle/>
              <a:p>
                <a:pPr algn="ctr" defTabSz="457200" eaLnBrk="1" hangingPunct="1">
                  <a:buClr>
                    <a:srgbClr val="292400"/>
                  </a:buClr>
                  <a:buSzPct val="100000"/>
                  <a:buFont typeface="Arial" charset="0"/>
                  <a:buNone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</a:pPr>
                <a:r>
                  <a:rPr lang="en-GB" sz="1200">
                    <a:solidFill>
                      <a:srgbClr val="292400"/>
                    </a:solidFill>
                    <a:cs typeface="Arial" charset="0"/>
                  </a:rPr>
                  <a:t>theca cells</a:t>
                </a:r>
              </a:p>
            </p:txBody>
          </p:sp>
        </p:grpSp>
        <p:sp>
          <p:nvSpPr>
            <p:cNvPr id="34844" name="Line 28"/>
            <p:cNvSpPr>
              <a:spLocks noChangeShapeType="1"/>
            </p:cNvSpPr>
            <p:nvPr/>
          </p:nvSpPr>
          <p:spPr bwMode="auto">
            <a:xfrm>
              <a:off x="2042" y="3010"/>
              <a:ext cx="6" cy="215"/>
            </a:xfrm>
            <a:prstGeom prst="line">
              <a:avLst/>
            </a:prstGeom>
            <a:noFill/>
            <a:ln w="38160">
              <a:solidFill>
                <a:schemeClr val="bg1"/>
              </a:solidFill>
              <a:miter lim="800000"/>
              <a:headEnd type="triangle" w="med" len="med"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11" name="Group 29"/>
            <p:cNvGrpSpPr>
              <a:grpSpLocks/>
            </p:cNvGrpSpPr>
            <p:nvPr/>
          </p:nvGrpSpPr>
          <p:grpSpPr bwMode="auto">
            <a:xfrm>
              <a:off x="1484" y="2327"/>
              <a:ext cx="1107" cy="255"/>
              <a:chOff x="1484" y="2327"/>
              <a:chExt cx="1107" cy="255"/>
            </a:xfrm>
          </p:grpSpPr>
          <p:pic>
            <p:nvPicPr>
              <p:cNvPr id="34846" name="Picture 30"/>
              <p:cNvPicPr>
                <a:picLocks noChangeAspect="1" noChangeArrowheads="1"/>
              </p:cNvPicPr>
              <p:nvPr/>
            </p:nvPicPr>
            <p:blipFill>
              <a:blip r:embed="rId12" cstate="print"/>
              <a:srcRect/>
              <a:stretch>
                <a:fillRect/>
              </a:stretch>
            </p:blipFill>
            <p:spPr bwMode="auto">
              <a:xfrm>
                <a:off x="1484" y="2327"/>
                <a:ext cx="1108" cy="256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</p:pic>
          <p:sp>
            <p:nvSpPr>
              <p:cNvPr id="34847" name="Text Box 31"/>
              <p:cNvSpPr txBox="1">
                <a:spLocks noChangeArrowheads="1"/>
              </p:cNvSpPr>
              <p:nvPr/>
            </p:nvSpPr>
            <p:spPr bwMode="auto">
              <a:xfrm>
                <a:off x="1554" y="2380"/>
                <a:ext cx="975" cy="174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lIns="90000" tIns="46800" rIns="90000" bIns="46800">
                <a:spAutoFit/>
              </a:bodyPr>
              <a:lstStyle/>
              <a:p>
                <a:pPr algn="ctr" defTabSz="457200" eaLnBrk="1" hangingPunct="1">
                  <a:buClr>
                    <a:srgbClr val="292400"/>
                  </a:buClr>
                  <a:buSzPct val="100000"/>
                  <a:buFont typeface="Arial" charset="0"/>
                  <a:buNone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</a:pPr>
                <a:r>
                  <a:rPr lang="en-GB" sz="1200">
                    <a:solidFill>
                      <a:srgbClr val="292400"/>
                    </a:solidFill>
                    <a:cs typeface="Arial" charset="0"/>
                  </a:rPr>
                  <a:t>androstenedione</a:t>
                </a:r>
              </a:p>
            </p:txBody>
          </p:sp>
        </p:grpSp>
        <p:sp>
          <p:nvSpPr>
            <p:cNvPr id="34848" name="Line 32"/>
            <p:cNvSpPr>
              <a:spLocks noChangeShapeType="1"/>
            </p:cNvSpPr>
            <p:nvPr/>
          </p:nvSpPr>
          <p:spPr bwMode="auto">
            <a:xfrm>
              <a:off x="2042" y="2570"/>
              <a:ext cx="6" cy="215"/>
            </a:xfrm>
            <a:prstGeom prst="line">
              <a:avLst/>
            </a:prstGeom>
            <a:noFill/>
            <a:ln w="38160">
              <a:solidFill>
                <a:schemeClr val="bg1"/>
              </a:solidFill>
              <a:miter lim="800000"/>
              <a:headEnd type="triangle" w="med" len="med"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2" name="Group 33"/>
          <p:cNvGrpSpPr>
            <a:grpSpLocks/>
          </p:cNvGrpSpPr>
          <p:nvPr/>
        </p:nvGrpSpPr>
        <p:grpSpPr bwMode="auto">
          <a:xfrm>
            <a:off x="4779963" y="4284663"/>
            <a:ext cx="1204912" cy="539750"/>
            <a:chOff x="3011" y="2250"/>
            <a:chExt cx="759" cy="283"/>
          </a:xfrm>
        </p:grpSpPr>
        <p:pic>
          <p:nvPicPr>
            <p:cNvPr id="34850" name="Picture 34"/>
            <p:cNvPicPr>
              <a:picLocks noChangeAspect="1" noChangeArrowheads="1"/>
            </p:cNvPicPr>
            <p:nvPr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3011" y="2250"/>
              <a:ext cx="760" cy="284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</p:pic>
        <p:sp>
          <p:nvSpPr>
            <p:cNvPr id="34851" name="Text Box 35"/>
            <p:cNvSpPr txBox="1">
              <a:spLocks noChangeArrowheads="1"/>
            </p:cNvSpPr>
            <p:nvPr/>
          </p:nvSpPr>
          <p:spPr bwMode="auto">
            <a:xfrm>
              <a:off x="3065" y="2305"/>
              <a:ext cx="651" cy="174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 algn="ctr" defTabSz="457200" eaLnBrk="1" hangingPunct="1">
                <a:buClr>
                  <a:srgbClr val="FFFFFF"/>
                </a:buClr>
                <a:buSzPct val="100000"/>
                <a:buFont typeface="Arial" charset="0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1200">
                  <a:solidFill>
                    <a:srgbClr val="FFFFFF"/>
                  </a:solidFill>
                  <a:cs typeface="Arial" charset="0"/>
                </a:rPr>
                <a:t>estrogen</a:t>
              </a:r>
            </a:p>
          </p:txBody>
        </p:sp>
      </p:grpSp>
      <p:sp>
        <p:nvSpPr>
          <p:cNvPr id="34852" name="Line 36"/>
          <p:cNvSpPr>
            <a:spLocks noChangeShapeType="1"/>
          </p:cNvSpPr>
          <p:nvPr/>
        </p:nvSpPr>
        <p:spPr bwMode="auto">
          <a:xfrm flipV="1">
            <a:off x="4038600" y="4572000"/>
            <a:ext cx="806450" cy="17463"/>
          </a:xfrm>
          <a:prstGeom prst="line">
            <a:avLst/>
          </a:prstGeom>
          <a:noFill/>
          <a:ln w="38160">
            <a:solidFill>
              <a:schemeClr val="bg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53" name="Line 37"/>
          <p:cNvSpPr>
            <a:spLocks noChangeShapeType="1"/>
          </p:cNvSpPr>
          <p:nvPr/>
        </p:nvSpPr>
        <p:spPr bwMode="auto">
          <a:xfrm flipV="1">
            <a:off x="2205038" y="3040063"/>
            <a:ext cx="1416050" cy="19050"/>
          </a:xfrm>
          <a:prstGeom prst="line">
            <a:avLst/>
          </a:prstGeom>
          <a:noFill/>
          <a:ln w="28440">
            <a:solidFill>
              <a:schemeClr val="bg1"/>
            </a:solidFill>
            <a:prstDash val="sysDot"/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54" name="Line 38"/>
          <p:cNvSpPr>
            <a:spLocks noChangeShapeType="1"/>
          </p:cNvSpPr>
          <p:nvPr/>
        </p:nvSpPr>
        <p:spPr bwMode="auto">
          <a:xfrm flipV="1">
            <a:off x="1408113" y="5567363"/>
            <a:ext cx="1119187" cy="28575"/>
          </a:xfrm>
          <a:prstGeom prst="line">
            <a:avLst/>
          </a:prstGeom>
          <a:noFill/>
          <a:ln w="28440">
            <a:solidFill>
              <a:schemeClr val="bg1"/>
            </a:solidFill>
            <a:prstDash val="sysDot"/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55" name="Line 39"/>
          <p:cNvSpPr>
            <a:spLocks noChangeShapeType="1"/>
          </p:cNvSpPr>
          <p:nvPr/>
        </p:nvSpPr>
        <p:spPr bwMode="auto">
          <a:xfrm>
            <a:off x="1393825" y="4511675"/>
            <a:ext cx="12700" cy="1087438"/>
          </a:xfrm>
          <a:prstGeom prst="line">
            <a:avLst/>
          </a:prstGeom>
          <a:noFill/>
          <a:ln w="28440">
            <a:solidFill>
              <a:schemeClr val="bg1"/>
            </a:solidFill>
            <a:prstDash val="sysDot"/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0" y="0"/>
            <a:ext cx="9461153" cy="6859684"/>
            <a:chOff x="227" y="872"/>
            <a:chExt cx="5489" cy="1966"/>
          </a:xfrm>
        </p:grpSpPr>
        <p:pic>
          <p:nvPicPr>
            <p:cNvPr id="5125" name="Picture 5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27" y="872"/>
              <a:ext cx="5489" cy="1966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</p:pic>
        <p:sp>
          <p:nvSpPr>
            <p:cNvPr id="5126" name="Text Box 6"/>
            <p:cNvSpPr txBox="1">
              <a:spLocks noChangeArrowheads="1"/>
            </p:cNvSpPr>
            <p:nvPr/>
          </p:nvSpPr>
          <p:spPr bwMode="auto">
            <a:xfrm>
              <a:off x="227" y="872"/>
              <a:ext cx="5306" cy="1901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152400" y="1447800"/>
            <a:ext cx="5562600" cy="597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kumimoji="1" lang="en-GB" sz="1800" b="1" dirty="0">
              <a:solidFill>
                <a:srgbClr val="CCFF33"/>
              </a:solidFill>
            </a:endParaRPr>
          </a:p>
          <a:p>
            <a:r>
              <a:rPr kumimoji="1" lang="en-GB" sz="3200" b="1" dirty="0">
                <a:solidFill>
                  <a:schemeClr val="bg1"/>
                </a:solidFill>
                <a:latin typeface="Comic Sans MS" pitchFamily="66" charset="0"/>
              </a:rPr>
              <a:t>Polycystic ovaries are present in </a:t>
            </a:r>
          </a:p>
          <a:p>
            <a:r>
              <a:rPr kumimoji="1" lang="en-GB" sz="3200" b="1" dirty="0">
                <a:solidFill>
                  <a:schemeClr val="bg1"/>
                </a:solidFill>
                <a:latin typeface="Comic Sans MS" pitchFamily="66" charset="0"/>
              </a:rPr>
              <a:t>5-7% of women worldwide. </a:t>
            </a:r>
          </a:p>
          <a:p>
            <a:endParaRPr kumimoji="1" lang="en-GB" sz="3200" b="1" dirty="0">
              <a:solidFill>
                <a:schemeClr val="bg1"/>
              </a:solidFill>
              <a:latin typeface="Comic Sans MS" pitchFamily="66" charset="0"/>
            </a:endParaRPr>
          </a:p>
          <a:p>
            <a:r>
              <a:rPr lang="en-GB" sz="3200" b="1" dirty="0">
                <a:solidFill>
                  <a:srgbClr val="99CCFF"/>
                </a:solidFill>
                <a:latin typeface="Comic Sans MS" pitchFamily="66" charset="0"/>
              </a:rPr>
              <a:t>PCOS with </a:t>
            </a:r>
            <a:r>
              <a:rPr lang="en-GB" sz="3200" b="1" dirty="0" err="1">
                <a:solidFill>
                  <a:srgbClr val="99CCFF"/>
                </a:solidFill>
                <a:latin typeface="Comic Sans MS" pitchFamily="66" charset="0"/>
              </a:rPr>
              <a:t>anovulation</a:t>
            </a:r>
            <a:r>
              <a:rPr lang="en-GB" sz="3200" b="1" dirty="0">
                <a:solidFill>
                  <a:srgbClr val="99CCFF"/>
                </a:solidFill>
                <a:latin typeface="Comic Sans MS" pitchFamily="66" charset="0"/>
              </a:rPr>
              <a:t> constitute 60-85% of WHO group II women who would benefit from OI therapy</a:t>
            </a:r>
          </a:p>
          <a:p>
            <a:endParaRPr kumimoji="1" lang="en-US" sz="3200" b="1" dirty="0">
              <a:solidFill>
                <a:srgbClr val="99CCFF"/>
              </a:solidFill>
              <a:latin typeface="Comic Sans MS" pitchFamily="66" charset="0"/>
            </a:endParaRPr>
          </a:p>
          <a:p>
            <a:pPr>
              <a:spcBef>
                <a:spcPct val="50000"/>
              </a:spcBef>
            </a:pPr>
            <a:endParaRPr lang="en-US" sz="3200" b="1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0" y="304800"/>
            <a:ext cx="5486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 b="1">
                <a:solidFill>
                  <a:srgbClr val="FFFF00"/>
                </a:solidFill>
                <a:latin typeface="Comic Sans MS" pitchFamily="66" charset="0"/>
              </a:rPr>
              <a:t>Prevalence of PCOS</a:t>
            </a:r>
          </a:p>
        </p:txBody>
      </p:sp>
      <p:pic>
        <p:nvPicPr>
          <p:cNvPr id="14342" name="Picture 6" descr="figure4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91200" y="381000"/>
            <a:ext cx="3352800" cy="3124200"/>
          </a:xfrm>
          <a:prstGeom prst="rect">
            <a:avLst/>
          </a:prstGeom>
          <a:noFill/>
        </p:spPr>
      </p:pic>
      <p:pic>
        <p:nvPicPr>
          <p:cNvPr id="14345" name="Picture 9" descr="polycystic_ovary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715000" y="3505200"/>
            <a:ext cx="3429000" cy="31670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B050"/>
                </a:solidFill>
              </a:rPr>
              <a:t>Life style interventions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>
                <a:latin typeface="Comic Sans MS" pitchFamily="66" charset="0"/>
              </a:rPr>
              <a:t>Important in WHO 2 group –</a:t>
            </a:r>
            <a:r>
              <a:rPr lang="en-US" dirty="0" err="1" smtClean="0">
                <a:latin typeface="Comic Sans MS" pitchFamily="66" charset="0"/>
              </a:rPr>
              <a:t>anovulatory</a:t>
            </a:r>
            <a:r>
              <a:rPr lang="en-US" dirty="0" smtClean="0">
                <a:latin typeface="Comic Sans MS" pitchFamily="66" charset="0"/>
              </a:rPr>
              <a:t>.</a:t>
            </a:r>
          </a:p>
          <a:p>
            <a:pPr lvl="2"/>
            <a:r>
              <a:rPr lang="en-US" sz="2600" dirty="0" smtClean="0">
                <a:solidFill>
                  <a:srgbClr val="FFFF00"/>
                </a:solidFill>
              </a:rPr>
              <a:t>Insulin resistance </a:t>
            </a:r>
            <a:endParaRPr lang="en-US" sz="2600" dirty="0" smtClean="0">
              <a:solidFill>
                <a:srgbClr val="FFFF00"/>
              </a:solidFill>
            </a:endParaRPr>
          </a:p>
          <a:p>
            <a:pPr lvl="2"/>
            <a:r>
              <a:rPr lang="en-US" sz="2600" dirty="0" err="1" smtClean="0">
                <a:solidFill>
                  <a:srgbClr val="FFFF00"/>
                </a:solidFill>
              </a:rPr>
              <a:t>Hyperandrogenism</a:t>
            </a:r>
            <a:endParaRPr lang="en-US" sz="2600" dirty="0" smtClean="0">
              <a:solidFill>
                <a:srgbClr val="FFFF00"/>
              </a:solidFill>
              <a:latin typeface="Comic Sans MS" pitchFamily="66" charset="0"/>
            </a:endParaRPr>
          </a:p>
          <a:p>
            <a:pPr lvl="4"/>
            <a:r>
              <a:rPr lang="en-US" sz="2600" dirty="0" smtClean="0">
                <a:latin typeface="Comic Sans MS" pitchFamily="66" charset="0"/>
              </a:rPr>
              <a:t>Clinical</a:t>
            </a:r>
          </a:p>
          <a:p>
            <a:pPr lvl="4"/>
            <a:r>
              <a:rPr lang="en-US" sz="2600" dirty="0" smtClean="0">
                <a:latin typeface="Comic Sans MS" pitchFamily="66" charset="0"/>
              </a:rPr>
              <a:t>Biochemical</a:t>
            </a:r>
          </a:p>
          <a:p>
            <a:pPr lvl="2"/>
            <a:endParaRPr lang="en-US" sz="2600" dirty="0" smtClean="0">
              <a:solidFill>
                <a:srgbClr val="FFFF00"/>
              </a:solidFill>
              <a:latin typeface="Comic Sans MS" pitchFamily="66" charset="0"/>
            </a:endParaRPr>
          </a:p>
          <a:p>
            <a:pPr lvl="2"/>
            <a:r>
              <a:rPr lang="en-US" sz="2600" dirty="0" smtClean="0">
                <a:solidFill>
                  <a:srgbClr val="FFFF00"/>
                </a:solidFill>
                <a:latin typeface="Comic Sans MS" pitchFamily="66" charset="0"/>
              </a:rPr>
              <a:t>Obesity-</a:t>
            </a:r>
            <a:r>
              <a:rPr lang="en-US" sz="2600" dirty="0" smtClean="0">
                <a:latin typeface="Comic Sans MS" pitchFamily="66" charset="0"/>
              </a:rPr>
              <a:t> 50% of PCOS have BMI &gt;25 kg/m2</a:t>
            </a:r>
          </a:p>
          <a:p>
            <a:pPr lvl="4"/>
            <a:r>
              <a:rPr lang="en-US" sz="2600" dirty="0" smtClean="0">
                <a:latin typeface="Comic Sans MS" pitchFamily="66" charset="0"/>
              </a:rPr>
              <a:t>↑ miscarriage</a:t>
            </a:r>
          </a:p>
          <a:p>
            <a:pPr lvl="4"/>
            <a:r>
              <a:rPr lang="en-US" sz="2600" dirty="0" smtClean="0">
                <a:latin typeface="Comic Sans MS" pitchFamily="66" charset="0"/>
              </a:rPr>
              <a:t>Congenital abnormalities</a:t>
            </a:r>
          </a:p>
          <a:p>
            <a:pPr lvl="4"/>
            <a:r>
              <a:rPr lang="en-US" sz="2600" dirty="0" smtClean="0">
                <a:latin typeface="Comic Sans MS" pitchFamily="66" charset="0"/>
              </a:rPr>
              <a:t>Gestational diabetes / PIH</a:t>
            </a:r>
          </a:p>
          <a:p>
            <a:pPr lvl="4"/>
            <a:r>
              <a:rPr lang="en-US" sz="2600" dirty="0" smtClean="0">
                <a:latin typeface="Comic Sans MS" pitchFamily="66" charset="0"/>
              </a:rPr>
              <a:t>Still birth</a:t>
            </a:r>
          </a:p>
          <a:p>
            <a:pPr lvl="4"/>
            <a:r>
              <a:rPr lang="en-US" sz="2600" dirty="0" smtClean="0">
                <a:latin typeface="Comic Sans MS" pitchFamily="66" charset="0"/>
              </a:rPr>
              <a:t>Maternal mortality</a:t>
            </a:r>
          </a:p>
          <a:p>
            <a:pPr lvl="4"/>
            <a:r>
              <a:rPr lang="en-US" sz="2600" dirty="0" smtClean="0">
                <a:latin typeface="Comic Sans MS" pitchFamily="66" charset="0"/>
              </a:rPr>
              <a:t>Long term effects – DM , CVD</a:t>
            </a:r>
          </a:p>
          <a:p>
            <a:pPr lvl="3"/>
            <a:endParaRPr lang="en-US" sz="22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Benefits of weight reduction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 fontScale="92500" lnSpcReduction="10000"/>
          </a:bodyPr>
          <a:lstStyle/>
          <a:p>
            <a:r>
              <a:rPr lang="en-US" dirty="0" err="1" smtClean="0"/>
              <a:t>Normalises</a:t>
            </a:r>
            <a:r>
              <a:rPr lang="en-US" dirty="0" smtClean="0"/>
              <a:t>  endocrine </a:t>
            </a:r>
            <a:r>
              <a:rPr lang="en-US" dirty="0" err="1" smtClean="0"/>
              <a:t>mileu</a:t>
            </a:r>
            <a:r>
              <a:rPr lang="en-US" dirty="0" smtClean="0"/>
              <a:t> </a:t>
            </a:r>
          </a:p>
          <a:p>
            <a:endParaRPr lang="en-US" dirty="0" smtClean="0"/>
          </a:p>
          <a:p>
            <a:r>
              <a:rPr lang="en-US" dirty="0" smtClean="0"/>
              <a:t>Improvement of insulin sensitivity &amp; </a:t>
            </a:r>
            <a:r>
              <a:rPr lang="en-US" dirty="0" err="1" smtClean="0"/>
              <a:t>hyperandrogenism</a:t>
            </a:r>
            <a:r>
              <a:rPr lang="en-US" dirty="0" smtClean="0"/>
              <a:t>.</a:t>
            </a:r>
          </a:p>
          <a:p>
            <a:pPr lvl="6">
              <a:buNone/>
            </a:pPr>
            <a:r>
              <a:rPr lang="en-US" dirty="0" smtClean="0"/>
              <a:t>	</a:t>
            </a:r>
          </a:p>
          <a:p>
            <a:pPr lvl="6">
              <a:buNone/>
            </a:pPr>
            <a:r>
              <a:rPr lang="en-US" dirty="0" smtClean="0"/>
              <a:t>	</a:t>
            </a:r>
          </a:p>
          <a:p>
            <a:pPr>
              <a:buNone/>
            </a:pPr>
            <a:r>
              <a:rPr lang="en-US" dirty="0" smtClean="0"/>
              <a:t>        </a:t>
            </a:r>
          </a:p>
          <a:p>
            <a:pPr>
              <a:buNone/>
            </a:pPr>
            <a:r>
              <a:rPr lang="en-US" dirty="0" smtClean="0"/>
              <a:t>        Return of regular spontaneous ovulation</a:t>
            </a:r>
          </a:p>
          <a:p>
            <a:pPr lvl="6">
              <a:buNone/>
            </a:pPr>
            <a:r>
              <a:rPr lang="en-US" dirty="0" smtClean="0"/>
              <a:t>	</a:t>
            </a:r>
          </a:p>
          <a:p>
            <a:pPr lvl="6">
              <a:buNone/>
            </a:pPr>
            <a:r>
              <a:rPr lang="en-US" dirty="0" smtClean="0"/>
              <a:t>	                        </a:t>
            </a:r>
          </a:p>
          <a:p>
            <a:pPr lvl="6">
              <a:buNone/>
            </a:pPr>
            <a:endParaRPr lang="en-US" dirty="0" smtClean="0"/>
          </a:p>
          <a:p>
            <a:pPr lvl="6">
              <a:buNone/>
            </a:pPr>
            <a:endParaRPr lang="en-US" sz="2400" dirty="0" smtClean="0"/>
          </a:p>
          <a:p>
            <a:pPr lvl="6">
              <a:buNone/>
            </a:pPr>
            <a:r>
              <a:rPr lang="en-US" sz="2400" dirty="0" smtClean="0"/>
              <a:t>          </a:t>
            </a:r>
            <a:endParaRPr lang="en-US" sz="2400" dirty="0" smtClean="0"/>
          </a:p>
          <a:p>
            <a:pPr lvl="6">
              <a:buNone/>
            </a:pPr>
            <a:r>
              <a:rPr lang="en-US" sz="2400" dirty="0" smtClean="0"/>
              <a:t>	</a:t>
            </a:r>
            <a:r>
              <a:rPr lang="en-US" sz="2400" dirty="0" smtClean="0"/>
              <a:t>	</a:t>
            </a:r>
            <a:r>
              <a:rPr lang="en-US" sz="2400" dirty="0" smtClean="0"/>
              <a:t>  </a:t>
            </a:r>
            <a:r>
              <a:rPr lang="en-US" sz="2400" dirty="0" smtClean="0"/>
              <a:t>P</a:t>
            </a:r>
            <a:r>
              <a:rPr lang="en-US" sz="2400" dirty="0" smtClean="0">
                <a:latin typeface="Comic Sans MS" pitchFamily="66" charset="0"/>
              </a:rPr>
              <a:t>regnancy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4" name="Down Arrow 3"/>
          <p:cNvSpPr/>
          <p:nvPr/>
        </p:nvSpPr>
        <p:spPr bwMode="auto">
          <a:xfrm>
            <a:off x="3733800" y="3352800"/>
            <a:ext cx="381000" cy="685800"/>
          </a:xfrm>
          <a:prstGeom prst="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" name="Down Arrow 4"/>
          <p:cNvSpPr/>
          <p:nvPr/>
        </p:nvSpPr>
        <p:spPr bwMode="auto">
          <a:xfrm>
            <a:off x="3657600" y="4953000"/>
            <a:ext cx="457200" cy="762000"/>
          </a:xfrm>
          <a:prstGeom prst="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880</TotalTime>
  <Words>1773</Words>
  <Application>Microsoft Office PowerPoint</Application>
  <PresentationFormat>On-screen Show (4:3)</PresentationFormat>
  <Paragraphs>372</Paragraphs>
  <Slides>46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46</vt:i4>
      </vt:variant>
    </vt:vector>
  </HeadingPairs>
  <TitlesOfParts>
    <vt:vector size="47" baseType="lpstr">
      <vt:lpstr>Flow</vt:lpstr>
      <vt:lpstr>OVULATION INDUCTION</vt:lpstr>
      <vt:lpstr>Slide 2</vt:lpstr>
      <vt:lpstr>Slide 3</vt:lpstr>
      <vt:lpstr>Slide 4</vt:lpstr>
      <vt:lpstr>Slide 5</vt:lpstr>
      <vt:lpstr>Slide 6</vt:lpstr>
      <vt:lpstr>Slide 7</vt:lpstr>
      <vt:lpstr>Life style interventions</vt:lpstr>
      <vt:lpstr>Benefits of weight reduction</vt:lpstr>
      <vt:lpstr>Slide 10</vt:lpstr>
      <vt:lpstr>Mechanism of Ovarian Stimulation</vt:lpstr>
      <vt:lpstr>Slide 12</vt:lpstr>
      <vt:lpstr>Clomiphene Citrate</vt:lpstr>
      <vt:lpstr>Slide 14</vt:lpstr>
      <vt:lpstr>Slide 15</vt:lpstr>
      <vt:lpstr>Mechanism of action</vt:lpstr>
      <vt:lpstr>Slide 17</vt:lpstr>
      <vt:lpstr>Dosage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Aromatase Inhibitors.</vt:lpstr>
      <vt:lpstr>Slide 29</vt:lpstr>
      <vt:lpstr>Slide 30</vt:lpstr>
      <vt:lpstr>Slide 31</vt:lpstr>
      <vt:lpstr>Slide 32</vt:lpstr>
      <vt:lpstr>Slide 33</vt:lpstr>
      <vt:lpstr>Slide 34</vt:lpstr>
      <vt:lpstr>Slide 35</vt:lpstr>
      <vt:lpstr>Slide 36</vt:lpstr>
      <vt:lpstr>Slide 37</vt:lpstr>
      <vt:lpstr>Slide 38</vt:lpstr>
      <vt:lpstr>Slide 39</vt:lpstr>
      <vt:lpstr>Gonadotropins</vt:lpstr>
      <vt:lpstr>Slide 41</vt:lpstr>
      <vt:lpstr>Insulin sensitizers</vt:lpstr>
      <vt:lpstr>                  LEO </vt:lpstr>
      <vt:lpstr>To take home…..</vt:lpstr>
      <vt:lpstr>Slide 45</vt:lpstr>
      <vt:lpstr>Slide 46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OVULATION INDUCTION</dc:title>
  <dc:creator>COMPUTER</dc:creator>
  <cp:lastModifiedBy>COMPUTER</cp:lastModifiedBy>
  <cp:revision>114</cp:revision>
  <dcterms:created xsi:type="dcterms:W3CDTF">2013-02-14T03:50:11Z</dcterms:created>
  <dcterms:modified xsi:type="dcterms:W3CDTF">2013-02-16T04:20:13Z</dcterms:modified>
</cp:coreProperties>
</file>